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diagrams/quickStyle2.xml" ContentType="application/vnd.openxmlformats-officedocument.drawingml.diagramStyl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diagrams/layout2.xml" ContentType="application/vnd.openxmlformats-officedocument.drawingml.diagramLayout+xml"/>
  <Override PartName="/ppt/diagrams/layout1.xml" ContentType="application/vnd.openxmlformats-officedocument.drawingml.diagramLayout+xml"/>
  <Override PartName="/ppt/diagrams/data2.xml" ContentType="application/vnd.openxmlformats-officedocument.drawingml.diagramData+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diagrams/colors2.xml" ContentType="application/vnd.openxmlformats-officedocument.drawingml.diagramColors+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Override PartName="/ppt/diagrams/quickStyle1.xml" ContentType="application/vnd.openxmlformats-officedocument.drawingml.diagramStyl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9"/>
  </p:notesMasterIdLst>
  <p:sldIdLst>
    <p:sldId id="256" r:id="rId2"/>
    <p:sldId id="536" r:id="rId3"/>
    <p:sldId id="537" r:id="rId4"/>
    <p:sldId id="538" r:id="rId5"/>
    <p:sldId id="539" r:id="rId6"/>
    <p:sldId id="540" r:id="rId7"/>
    <p:sldId id="464" r:id="rId8"/>
    <p:sldId id="541" r:id="rId9"/>
    <p:sldId id="542" r:id="rId10"/>
    <p:sldId id="543" r:id="rId11"/>
    <p:sldId id="544" r:id="rId12"/>
    <p:sldId id="545" r:id="rId13"/>
    <p:sldId id="534" r:id="rId14"/>
    <p:sldId id="546" r:id="rId15"/>
    <p:sldId id="547" r:id="rId16"/>
    <p:sldId id="548" r:id="rId17"/>
    <p:sldId id="549" r:id="rId18"/>
    <p:sldId id="550" r:id="rId19"/>
    <p:sldId id="551" r:id="rId20"/>
    <p:sldId id="552" r:id="rId21"/>
    <p:sldId id="553" r:id="rId22"/>
    <p:sldId id="554" r:id="rId23"/>
    <p:sldId id="555" r:id="rId24"/>
    <p:sldId id="556" r:id="rId25"/>
    <p:sldId id="557" r:id="rId26"/>
    <p:sldId id="535" r:id="rId27"/>
    <p:sldId id="273" r:id="rId28"/>
  </p:sldIdLst>
  <p:sldSz cx="12192000" cy="6858000"/>
  <p:notesSz cx="6858000" cy="9144000"/>
  <p:embeddedFontLst>
    <p:embeddedFont>
      <p:font typeface="Roboto Slab" charset="0"/>
      <p:regular r:id="rId30"/>
      <p:bold r:id="rId31"/>
    </p:embeddedFont>
    <p:embeddedFont>
      <p:font typeface="Calibri" pitchFamily="34" charset="0"/>
      <p:regular r:id="rId32"/>
      <p:bold r:id="rId33"/>
      <p:italic r:id="rId34"/>
      <p:boldItalic r:id="rId35"/>
    </p:embeddedFont>
    <p:embeddedFont>
      <p:font typeface="Arial Black" pitchFamily="34" charset="0"/>
      <p:bold r:id="rId36"/>
    </p:embeddedFont>
    <p:embeddedFont>
      <p:font typeface="Comic Sans MS" pitchFamily="66" charset="0"/>
      <p:regular r:id="rId37"/>
      <p:bold r:id="rId38"/>
      <p:italic r:id="rId39"/>
      <p:boldItalic r:id="rId40"/>
    </p:embeddedFont>
    <p:embeddedFont>
      <p:font typeface="Bahnschrift Condensed" pitchFamily="34" charset="0"/>
      <p:regular r:id="rId41"/>
      <p:bold r:id="rId42"/>
    </p:embeddedFont>
    <p:embeddedFont>
      <p:font typeface="Arial Rounded MT Bold" pitchFamily="34" charset="0"/>
      <p:regular r:id="rId4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F5F5F5"/>
    <a:srgbClr val="000000"/>
    <a:srgbClr val="595959"/>
    <a:srgbClr val="990099"/>
    <a:srgbClr val="CC3399"/>
    <a:srgbClr val="532476"/>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000" autoAdjust="0"/>
    <p:restoredTop sz="96318" autoAdjust="0"/>
  </p:normalViewPr>
  <p:slideViewPr>
    <p:cSldViewPr snapToGrid="0">
      <p:cViewPr>
        <p:scale>
          <a:sx n="81" d="100"/>
          <a:sy n="81" d="100"/>
        </p:scale>
        <p:origin x="-300" y="78"/>
      </p:cViewPr>
      <p:guideLst>
        <p:guide orient="horz" pos="2160"/>
        <p:guide pos="3840"/>
      </p:guideLst>
    </p:cSldViewPr>
  </p:slideViewPr>
  <p:notesTextViewPr>
    <p:cViewPr>
      <p:scale>
        <a:sx n="1" d="1"/>
        <a:sy n="1" d="1"/>
      </p:scale>
      <p:origin x="0" y="0"/>
    </p:cViewPr>
  </p:notesTextViewPr>
  <p:sorterViewPr>
    <p:cViewPr>
      <p:scale>
        <a:sx n="100" d="100"/>
        <a:sy n="100" d="100"/>
      </p:scale>
      <p:origin x="0" y="-2418"/>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8CDB5A-969C-4439-8B2F-F6771E8646FC}" type="doc">
      <dgm:prSet loTypeId="urn:microsoft.com/office/officeart/2005/8/layout/process4" loCatId="list" qsTypeId="urn:microsoft.com/office/officeart/2005/8/quickstyle/simple1" qsCatId="simple" csTypeId="urn:microsoft.com/office/officeart/2005/8/colors/accent1_2" csCatId="accent1" phldr="1"/>
      <dgm:spPr/>
      <dgm:t>
        <a:bodyPr/>
        <a:lstStyle/>
        <a:p>
          <a:endParaRPr lang="en-US"/>
        </a:p>
      </dgm:t>
    </dgm:pt>
    <dgm:pt modelId="{7F251625-741B-4185-9E83-FA85D9487DB7}">
      <dgm:prSet custT="1"/>
      <dgm:spPr/>
      <dgm:t>
        <a:bodyPr/>
        <a:lstStyle/>
        <a:p>
          <a:r>
            <a:rPr lang="en-US" sz="2800" dirty="0" smtClean="0">
              <a:latin typeface="Arial Black" pitchFamily="34" charset="0"/>
            </a:rPr>
            <a:t>Making investments in Asset classes</a:t>
          </a:r>
          <a:endParaRPr lang="en-US" sz="2800" dirty="0">
            <a:latin typeface="Arial Black" pitchFamily="34" charset="0"/>
          </a:endParaRPr>
        </a:p>
      </dgm:t>
    </dgm:pt>
    <dgm:pt modelId="{B09C1D46-7C32-4686-99FB-DCB0AB5CEE48}" type="parTrans" cxnId="{BEB19541-B516-4B51-9AAA-F83098E4D831}">
      <dgm:prSet/>
      <dgm:spPr/>
      <dgm:t>
        <a:bodyPr/>
        <a:lstStyle/>
        <a:p>
          <a:endParaRPr lang="en-US"/>
        </a:p>
      </dgm:t>
    </dgm:pt>
    <dgm:pt modelId="{FF2748BB-D38F-42C8-A54F-FAB5A9E9BB9C}" type="sibTrans" cxnId="{BEB19541-B516-4B51-9AAA-F83098E4D831}">
      <dgm:prSet/>
      <dgm:spPr/>
      <dgm:t>
        <a:bodyPr/>
        <a:lstStyle/>
        <a:p>
          <a:endParaRPr lang="en-US"/>
        </a:p>
      </dgm:t>
    </dgm:pt>
    <dgm:pt modelId="{E8A04B2E-8F75-469C-A375-B6E4397006BD}">
      <dgm:prSet/>
      <dgm:spPr/>
      <dgm:t>
        <a:bodyPr/>
        <a:lstStyle/>
        <a:p>
          <a:r>
            <a:rPr lang="en-US" dirty="0" smtClean="0"/>
            <a:t>In some industries, data not easily available . Need to put in extra efforts to find and evaluate data. Make wiser decisions accordingly.</a:t>
          </a:r>
          <a:endParaRPr lang="en-US" dirty="0"/>
        </a:p>
      </dgm:t>
    </dgm:pt>
    <dgm:pt modelId="{5BC4F1D1-6912-4906-B881-07E544E6C7FB}" type="parTrans" cxnId="{FF88C5D1-9549-41A5-A5F6-FC44C30797B3}">
      <dgm:prSet/>
      <dgm:spPr/>
      <dgm:t>
        <a:bodyPr/>
        <a:lstStyle/>
        <a:p>
          <a:endParaRPr lang="en-US"/>
        </a:p>
      </dgm:t>
    </dgm:pt>
    <dgm:pt modelId="{EBE8891D-8704-45BD-B010-501666F70BEE}" type="sibTrans" cxnId="{FF88C5D1-9549-41A5-A5F6-FC44C30797B3}">
      <dgm:prSet/>
      <dgm:spPr/>
      <dgm:t>
        <a:bodyPr/>
        <a:lstStyle/>
        <a:p>
          <a:endParaRPr lang="en-US"/>
        </a:p>
      </dgm:t>
    </dgm:pt>
    <dgm:pt modelId="{E8763E82-9E6A-45E7-A8BB-B11040696733}">
      <dgm:prSet/>
      <dgm:spPr/>
      <dgm:t>
        <a:bodyPr/>
        <a:lstStyle/>
        <a:p>
          <a:r>
            <a:rPr lang="en-US" dirty="0" smtClean="0"/>
            <a:t>Balance sheets can be manipulated by the management. Do ample research and then invest. </a:t>
          </a:r>
          <a:endParaRPr lang="en-US" dirty="0"/>
        </a:p>
      </dgm:t>
    </dgm:pt>
    <dgm:pt modelId="{66F194F5-A9BA-4191-A17D-CF3BA16AC58B}" type="parTrans" cxnId="{FDF59528-3B73-49DA-88A5-A9E2E7633593}">
      <dgm:prSet/>
      <dgm:spPr/>
      <dgm:t>
        <a:bodyPr/>
        <a:lstStyle/>
        <a:p>
          <a:endParaRPr lang="en-US"/>
        </a:p>
      </dgm:t>
    </dgm:pt>
    <dgm:pt modelId="{27A60BE5-2E69-46F3-96F0-A5A78F2E0637}" type="sibTrans" cxnId="{FDF59528-3B73-49DA-88A5-A9E2E7633593}">
      <dgm:prSet/>
      <dgm:spPr/>
      <dgm:t>
        <a:bodyPr/>
        <a:lstStyle/>
        <a:p>
          <a:endParaRPr lang="en-US"/>
        </a:p>
      </dgm:t>
    </dgm:pt>
    <dgm:pt modelId="{83833AE5-F9FB-43A5-B737-CF0D09EED54B}" type="pres">
      <dgm:prSet presAssocID="{A68CDB5A-969C-4439-8B2F-F6771E8646FC}" presName="Name0" presStyleCnt="0">
        <dgm:presLayoutVars>
          <dgm:dir/>
          <dgm:animLvl val="lvl"/>
          <dgm:resizeHandles val="exact"/>
        </dgm:presLayoutVars>
      </dgm:prSet>
      <dgm:spPr/>
    </dgm:pt>
    <dgm:pt modelId="{A0ACA1BA-E76B-4125-8A84-3D326A7DF22E}" type="pres">
      <dgm:prSet presAssocID="{E8763E82-9E6A-45E7-A8BB-B11040696733}" presName="boxAndChildren" presStyleCnt="0"/>
      <dgm:spPr/>
    </dgm:pt>
    <dgm:pt modelId="{2CB02441-7ACB-4CE1-9186-15ED79CB7E43}" type="pres">
      <dgm:prSet presAssocID="{E8763E82-9E6A-45E7-A8BB-B11040696733}" presName="parentTextBox" presStyleLbl="node1" presStyleIdx="0" presStyleCnt="3"/>
      <dgm:spPr/>
    </dgm:pt>
    <dgm:pt modelId="{54005B17-39E7-4223-A0FC-880DF1C3AE4E}" type="pres">
      <dgm:prSet presAssocID="{EBE8891D-8704-45BD-B010-501666F70BEE}" presName="sp" presStyleCnt="0"/>
      <dgm:spPr/>
    </dgm:pt>
    <dgm:pt modelId="{D0D16A36-7B5A-4EAD-9F01-3C23AAC2681D}" type="pres">
      <dgm:prSet presAssocID="{E8A04B2E-8F75-469C-A375-B6E4397006BD}" presName="arrowAndChildren" presStyleCnt="0"/>
      <dgm:spPr/>
    </dgm:pt>
    <dgm:pt modelId="{34C1D000-B4BE-49A0-B334-E6439A430022}" type="pres">
      <dgm:prSet presAssocID="{E8A04B2E-8F75-469C-A375-B6E4397006BD}" presName="parentTextArrow" presStyleLbl="node1" presStyleIdx="1" presStyleCnt="3"/>
      <dgm:spPr/>
      <dgm:t>
        <a:bodyPr/>
        <a:lstStyle/>
        <a:p>
          <a:endParaRPr lang="en-US"/>
        </a:p>
      </dgm:t>
    </dgm:pt>
    <dgm:pt modelId="{B27AB794-FA2F-4433-A456-23325D1BC169}" type="pres">
      <dgm:prSet presAssocID="{FF2748BB-D38F-42C8-A54F-FAB5A9E9BB9C}" presName="sp" presStyleCnt="0"/>
      <dgm:spPr/>
    </dgm:pt>
    <dgm:pt modelId="{0A68D1EA-EEF4-4475-ABE4-D7E6C7639B18}" type="pres">
      <dgm:prSet presAssocID="{7F251625-741B-4185-9E83-FA85D9487DB7}" presName="arrowAndChildren" presStyleCnt="0"/>
      <dgm:spPr/>
    </dgm:pt>
    <dgm:pt modelId="{B3E7036D-1B01-452E-9826-E1CD4F6C0463}" type="pres">
      <dgm:prSet presAssocID="{7F251625-741B-4185-9E83-FA85D9487DB7}" presName="parentTextArrow" presStyleLbl="node1" presStyleIdx="2" presStyleCnt="3"/>
      <dgm:spPr/>
      <dgm:t>
        <a:bodyPr/>
        <a:lstStyle/>
        <a:p>
          <a:endParaRPr lang="en-US"/>
        </a:p>
      </dgm:t>
    </dgm:pt>
  </dgm:ptLst>
  <dgm:cxnLst>
    <dgm:cxn modelId="{FDF59528-3B73-49DA-88A5-A9E2E7633593}" srcId="{A68CDB5A-969C-4439-8B2F-F6771E8646FC}" destId="{E8763E82-9E6A-45E7-A8BB-B11040696733}" srcOrd="2" destOrd="0" parTransId="{66F194F5-A9BA-4191-A17D-CF3BA16AC58B}" sibTransId="{27A60BE5-2E69-46F3-96F0-A5A78F2E0637}"/>
    <dgm:cxn modelId="{2203047E-7D0D-4871-B42F-E594C814E91A}" type="presOf" srcId="{A68CDB5A-969C-4439-8B2F-F6771E8646FC}" destId="{83833AE5-F9FB-43A5-B737-CF0D09EED54B}" srcOrd="0" destOrd="0" presId="urn:microsoft.com/office/officeart/2005/8/layout/process4"/>
    <dgm:cxn modelId="{81A70A46-531E-41BC-A364-820BBFFD1705}" type="presOf" srcId="{7F251625-741B-4185-9E83-FA85D9487DB7}" destId="{B3E7036D-1B01-452E-9826-E1CD4F6C0463}" srcOrd="0" destOrd="0" presId="urn:microsoft.com/office/officeart/2005/8/layout/process4"/>
    <dgm:cxn modelId="{FF88C5D1-9549-41A5-A5F6-FC44C30797B3}" srcId="{A68CDB5A-969C-4439-8B2F-F6771E8646FC}" destId="{E8A04B2E-8F75-469C-A375-B6E4397006BD}" srcOrd="1" destOrd="0" parTransId="{5BC4F1D1-6912-4906-B881-07E544E6C7FB}" sibTransId="{EBE8891D-8704-45BD-B010-501666F70BEE}"/>
    <dgm:cxn modelId="{BEB19541-B516-4B51-9AAA-F83098E4D831}" srcId="{A68CDB5A-969C-4439-8B2F-F6771E8646FC}" destId="{7F251625-741B-4185-9E83-FA85D9487DB7}" srcOrd="0" destOrd="0" parTransId="{B09C1D46-7C32-4686-99FB-DCB0AB5CEE48}" sibTransId="{FF2748BB-D38F-42C8-A54F-FAB5A9E9BB9C}"/>
    <dgm:cxn modelId="{B9337E5E-5491-4889-9606-CADB52560876}" type="presOf" srcId="{E8763E82-9E6A-45E7-A8BB-B11040696733}" destId="{2CB02441-7ACB-4CE1-9186-15ED79CB7E43}" srcOrd="0" destOrd="0" presId="urn:microsoft.com/office/officeart/2005/8/layout/process4"/>
    <dgm:cxn modelId="{953508CE-2E1E-4ACD-A4E8-E4676D143C3E}" type="presOf" srcId="{E8A04B2E-8F75-469C-A375-B6E4397006BD}" destId="{34C1D000-B4BE-49A0-B334-E6439A430022}" srcOrd="0" destOrd="0" presId="urn:microsoft.com/office/officeart/2005/8/layout/process4"/>
    <dgm:cxn modelId="{27DC0747-DAA3-4F70-96D0-3E09FE6AD05D}" type="presParOf" srcId="{83833AE5-F9FB-43A5-B737-CF0D09EED54B}" destId="{A0ACA1BA-E76B-4125-8A84-3D326A7DF22E}" srcOrd="0" destOrd="0" presId="urn:microsoft.com/office/officeart/2005/8/layout/process4"/>
    <dgm:cxn modelId="{FCFC5913-79E7-48B1-9DED-2B71BA495F67}" type="presParOf" srcId="{A0ACA1BA-E76B-4125-8A84-3D326A7DF22E}" destId="{2CB02441-7ACB-4CE1-9186-15ED79CB7E43}" srcOrd="0" destOrd="0" presId="urn:microsoft.com/office/officeart/2005/8/layout/process4"/>
    <dgm:cxn modelId="{1806126D-AA2E-41C2-AB39-01F567A65835}" type="presParOf" srcId="{83833AE5-F9FB-43A5-B737-CF0D09EED54B}" destId="{54005B17-39E7-4223-A0FC-880DF1C3AE4E}" srcOrd="1" destOrd="0" presId="urn:microsoft.com/office/officeart/2005/8/layout/process4"/>
    <dgm:cxn modelId="{B3807EEE-4E5A-458B-8C85-EDEF0E65F84D}" type="presParOf" srcId="{83833AE5-F9FB-43A5-B737-CF0D09EED54B}" destId="{D0D16A36-7B5A-4EAD-9F01-3C23AAC2681D}" srcOrd="2" destOrd="0" presId="urn:microsoft.com/office/officeart/2005/8/layout/process4"/>
    <dgm:cxn modelId="{873A9156-A875-42EE-8568-D128A08C0701}" type="presParOf" srcId="{D0D16A36-7B5A-4EAD-9F01-3C23AAC2681D}" destId="{34C1D000-B4BE-49A0-B334-E6439A430022}" srcOrd="0" destOrd="0" presId="urn:microsoft.com/office/officeart/2005/8/layout/process4"/>
    <dgm:cxn modelId="{BC4B6D80-9A78-40B7-A8CF-F7C4FF73957E}" type="presParOf" srcId="{83833AE5-F9FB-43A5-B737-CF0D09EED54B}" destId="{B27AB794-FA2F-4433-A456-23325D1BC169}" srcOrd="3" destOrd="0" presId="urn:microsoft.com/office/officeart/2005/8/layout/process4"/>
    <dgm:cxn modelId="{E930FE5A-D422-4081-A7B1-3A44958A5B9C}" type="presParOf" srcId="{83833AE5-F9FB-43A5-B737-CF0D09EED54B}" destId="{0A68D1EA-EEF4-4475-ABE4-D7E6C7639B18}" srcOrd="4" destOrd="0" presId="urn:microsoft.com/office/officeart/2005/8/layout/process4"/>
    <dgm:cxn modelId="{67A4EF0F-67D6-476F-B903-466923DA510D}" type="presParOf" srcId="{0A68D1EA-EEF4-4475-ABE4-D7E6C7639B18}" destId="{B3E7036D-1B01-452E-9826-E1CD4F6C0463}" srcOrd="0" destOrd="0" presId="urn:microsoft.com/office/officeart/2005/8/layout/process4"/>
  </dgm:cxnLst>
  <dgm:bg/>
  <dgm:whole/>
</dgm:dataModel>
</file>

<file path=ppt/diagrams/data2.xml><?xml version="1.0" encoding="utf-8"?>
<dgm:dataModel xmlns:dgm="http://schemas.openxmlformats.org/drawingml/2006/diagram" xmlns:a="http://schemas.openxmlformats.org/drawingml/2006/main">
  <dgm:ptLst>
    <dgm:pt modelId="{0C231544-3334-4A15-B1C8-29B8C0C49AD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CF285251-9192-42F9-A9A2-33698E3978DB}">
      <dgm:prSet phldrT="[Text]" custT="1"/>
      <dgm:spPr/>
      <dgm:t>
        <a:bodyPr/>
        <a:lstStyle/>
        <a:p>
          <a:r>
            <a:rPr lang="en-US" sz="1600" b="1" dirty="0" smtClean="0">
              <a:latin typeface="Arial Black" pitchFamily="34" charset="0"/>
            </a:rPr>
            <a:t>Initially we will apply Logistic Regression Classifier by tuning hyper parameters such as Logistic Regression with no penalty, L1 penalty, and L2 penalty. </a:t>
          </a:r>
        </a:p>
        <a:p>
          <a:r>
            <a:rPr lang="en-US" sz="1600" b="1" dirty="0" smtClean="0">
              <a:latin typeface="Arial Black" pitchFamily="34" charset="0"/>
            </a:rPr>
            <a:t>We will also be tuning hyper parameter Inverse regularization parameter C differently in Logistic Regression. Regularization is applying a penalty to increasing the magnitude of parameter values in order to reduce over fitting.</a:t>
          </a:r>
          <a:endParaRPr lang="en-US" sz="1600" b="1" dirty="0">
            <a:latin typeface="Arial Black" pitchFamily="34" charset="0"/>
          </a:endParaRPr>
        </a:p>
      </dgm:t>
    </dgm:pt>
    <dgm:pt modelId="{BA9B3694-68D0-402F-8C5D-AD50FA50A84E}" type="parTrans" cxnId="{64EFD002-312B-4CA9-8329-32776710153F}">
      <dgm:prSet/>
      <dgm:spPr/>
      <dgm:t>
        <a:bodyPr/>
        <a:lstStyle/>
        <a:p>
          <a:endParaRPr lang="en-US"/>
        </a:p>
      </dgm:t>
    </dgm:pt>
    <dgm:pt modelId="{6999B355-F147-4C84-B804-7C276370A4ED}" type="sibTrans" cxnId="{64EFD002-312B-4CA9-8329-32776710153F}">
      <dgm:prSet/>
      <dgm:spPr/>
      <dgm:t>
        <a:bodyPr/>
        <a:lstStyle/>
        <a:p>
          <a:endParaRPr lang="en-US"/>
        </a:p>
      </dgm:t>
    </dgm:pt>
    <dgm:pt modelId="{6191D56D-7445-4604-8E27-4FBB703DC6BD}">
      <dgm:prSet custT="1"/>
      <dgm:spPr/>
      <dgm:t>
        <a:bodyPr/>
        <a:lstStyle/>
        <a:p>
          <a:r>
            <a:rPr lang="en-US" sz="1600" b="1" dirty="0" smtClean="0">
              <a:latin typeface="Arial Black" pitchFamily="34" charset="0"/>
            </a:rPr>
            <a:t>Then we will apply Nonlinear Classifier Models namely Decision Tree Classifier Modelling, Random Forest Classifier Modelling and XGBoost Classifier Modeling.These Modelling algorithms will be applied several times by tuning their hyper parameters differently.</a:t>
          </a:r>
          <a:endParaRPr lang="en-US" sz="1600" b="1" dirty="0">
            <a:latin typeface="Arial Black" pitchFamily="34" charset="0"/>
          </a:endParaRPr>
        </a:p>
      </dgm:t>
    </dgm:pt>
    <dgm:pt modelId="{7812A1DC-C3D5-4E8B-AA63-8320CDDE74E0}" type="parTrans" cxnId="{065C100B-3546-4E37-9AF5-96940812671A}">
      <dgm:prSet/>
      <dgm:spPr/>
      <dgm:t>
        <a:bodyPr/>
        <a:lstStyle/>
        <a:p>
          <a:endParaRPr lang="en-US"/>
        </a:p>
      </dgm:t>
    </dgm:pt>
    <dgm:pt modelId="{BFB11950-9F63-4B65-AF3E-8EABF13930BF}" type="sibTrans" cxnId="{065C100B-3546-4E37-9AF5-96940812671A}">
      <dgm:prSet/>
      <dgm:spPr/>
      <dgm:t>
        <a:bodyPr/>
        <a:lstStyle/>
        <a:p>
          <a:endParaRPr lang="en-US"/>
        </a:p>
      </dgm:t>
    </dgm:pt>
    <dgm:pt modelId="{1280980E-8890-4482-AE8D-0E3E07C5D374}">
      <dgm:prSet custT="1"/>
      <dgm:spPr/>
      <dgm:t>
        <a:bodyPr/>
        <a:lstStyle/>
        <a:p>
          <a:r>
            <a:rPr lang="en-US" sz="1600" b="1" dirty="0" smtClean="0">
              <a:latin typeface="Arial Black" pitchFamily="34" charset="0"/>
            </a:rPr>
            <a:t>We will use 4 different Evaluation Metrics namely classification accuracy (ACC), quadratic probability score (QPS), Matthew's Correlation Coefficient (MCC) and Area under the ROC curve to determine the quality of predicted outputs.</a:t>
          </a:r>
          <a:endParaRPr lang="en-US" sz="1600" b="1" dirty="0">
            <a:latin typeface="Arial Black" pitchFamily="34" charset="0"/>
          </a:endParaRPr>
        </a:p>
      </dgm:t>
    </dgm:pt>
    <dgm:pt modelId="{F5B46322-7725-4412-9ABB-472EF7A2953C}" type="parTrans" cxnId="{8A56EF4B-9C3D-485B-9FBF-FD13FDDC1C5F}">
      <dgm:prSet/>
      <dgm:spPr/>
      <dgm:t>
        <a:bodyPr/>
        <a:lstStyle/>
        <a:p>
          <a:endParaRPr lang="en-US"/>
        </a:p>
      </dgm:t>
    </dgm:pt>
    <dgm:pt modelId="{02A66905-FEB5-4D81-828C-CF9B86643F08}" type="sibTrans" cxnId="{8A56EF4B-9C3D-485B-9FBF-FD13FDDC1C5F}">
      <dgm:prSet/>
      <dgm:spPr/>
      <dgm:t>
        <a:bodyPr/>
        <a:lstStyle/>
        <a:p>
          <a:endParaRPr lang="en-US"/>
        </a:p>
      </dgm:t>
    </dgm:pt>
    <dgm:pt modelId="{B209F7FC-6437-4795-B5E6-072824CCFD6B}">
      <dgm:prSet custT="1"/>
      <dgm:spPr/>
      <dgm:t>
        <a:bodyPr/>
        <a:lstStyle/>
        <a:p>
          <a:r>
            <a:rPr lang="en-US" sz="1600" b="1" dirty="0" smtClean="0">
              <a:latin typeface="Arial Black" pitchFamily="34" charset="0"/>
            </a:rPr>
            <a:t>We will be applying Cross-Validation Technique and Rolling-Window Technique while Building prediction Models.</a:t>
          </a:r>
          <a:endParaRPr lang="en-US" sz="1600" b="1" dirty="0">
            <a:latin typeface="Arial Black" pitchFamily="34" charset="0"/>
          </a:endParaRPr>
        </a:p>
      </dgm:t>
    </dgm:pt>
    <dgm:pt modelId="{30B17417-E2DB-4768-BC07-84270BC83077}" type="parTrans" cxnId="{DF951A10-E18F-46FD-94AC-B38C19302FC3}">
      <dgm:prSet/>
      <dgm:spPr/>
      <dgm:t>
        <a:bodyPr/>
        <a:lstStyle/>
        <a:p>
          <a:endParaRPr lang="en-US"/>
        </a:p>
      </dgm:t>
    </dgm:pt>
    <dgm:pt modelId="{1B0D2B92-3260-4672-ADB8-41C0891734A4}" type="sibTrans" cxnId="{DF951A10-E18F-46FD-94AC-B38C19302FC3}">
      <dgm:prSet/>
      <dgm:spPr/>
      <dgm:t>
        <a:bodyPr/>
        <a:lstStyle/>
        <a:p>
          <a:endParaRPr lang="en-US"/>
        </a:p>
      </dgm:t>
    </dgm:pt>
    <dgm:pt modelId="{4172847D-5A1A-4680-8B0F-226943CD9F87}" type="pres">
      <dgm:prSet presAssocID="{0C231544-3334-4A15-B1C8-29B8C0C49AD6}" presName="linear" presStyleCnt="0">
        <dgm:presLayoutVars>
          <dgm:animLvl val="lvl"/>
          <dgm:resizeHandles val="exact"/>
        </dgm:presLayoutVars>
      </dgm:prSet>
      <dgm:spPr/>
    </dgm:pt>
    <dgm:pt modelId="{4EFAE3B9-5528-4C14-AF4B-288B633656FD}" type="pres">
      <dgm:prSet presAssocID="{CF285251-9192-42F9-A9A2-33698E3978DB}" presName="parentText" presStyleLbl="node1" presStyleIdx="0" presStyleCnt="4" custScaleY="150828">
        <dgm:presLayoutVars>
          <dgm:chMax val="0"/>
          <dgm:bulletEnabled val="1"/>
        </dgm:presLayoutVars>
      </dgm:prSet>
      <dgm:spPr/>
      <dgm:t>
        <a:bodyPr/>
        <a:lstStyle/>
        <a:p>
          <a:endParaRPr lang="en-US"/>
        </a:p>
      </dgm:t>
    </dgm:pt>
    <dgm:pt modelId="{C4B2B7E5-CEEC-427C-B4C3-5EAFFDA48B67}" type="pres">
      <dgm:prSet presAssocID="{6999B355-F147-4C84-B804-7C276370A4ED}" presName="spacer" presStyleCnt="0"/>
      <dgm:spPr/>
    </dgm:pt>
    <dgm:pt modelId="{4DFB7CAA-0534-4942-A46D-97CD4DF8692A}" type="pres">
      <dgm:prSet presAssocID="{6191D56D-7445-4604-8E27-4FBB703DC6BD}" presName="parentText" presStyleLbl="node1" presStyleIdx="1" presStyleCnt="4">
        <dgm:presLayoutVars>
          <dgm:chMax val="0"/>
          <dgm:bulletEnabled val="1"/>
        </dgm:presLayoutVars>
      </dgm:prSet>
      <dgm:spPr/>
    </dgm:pt>
    <dgm:pt modelId="{C02FFB6F-6DBA-458D-9C60-370B4434E5F1}" type="pres">
      <dgm:prSet presAssocID="{BFB11950-9F63-4B65-AF3E-8EABF13930BF}" presName="spacer" presStyleCnt="0"/>
      <dgm:spPr/>
    </dgm:pt>
    <dgm:pt modelId="{B25526D0-1895-4AC4-A24F-871C67663345}" type="pres">
      <dgm:prSet presAssocID="{1280980E-8890-4482-AE8D-0E3E07C5D374}" presName="parentText" presStyleLbl="node1" presStyleIdx="2" presStyleCnt="4">
        <dgm:presLayoutVars>
          <dgm:chMax val="0"/>
          <dgm:bulletEnabled val="1"/>
        </dgm:presLayoutVars>
      </dgm:prSet>
      <dgm:spPr/>
    </dgm:pt>
    <dgm:pt modelId="{208E1891-C782-41EA-9449-47DCF3988CFB}" type="pres">
      <dgm:prSet presAssocID="{02A66905-FEB5-4D81-828C-CF9B86643F08}" presName="spacer" presStyleCnt="0"/>
      <dgm:spPr/>
    </dgm:pt>
    <dgm:pt modelId="{AA2653BC-53EB-43E0-BEB5-5753A63BBA90}" type="pres">
      <dgm:prSet presAssocID="{B209F7FC-6437-4795-B5E6-072824CCFD6B}" presName="parentText" presStyleLbl="node1" presStyleIdx="3" presStyleCnt="4" custScaleY="51234">
        <dgm:presLayoutVars>
          <dgm:chMax val="0"/>
          <dgm:bulletEnabled val="1"/>
        </dgm:presLayoutVars>
      </dgm:prSet>
      <dgm:spPr/>
    </dgm:pt>
  </dgm:ptLst>
  <dgm:cxnLst>
    <dgm:cxn modelId="{8A56EF4B-9C3D-485B-9FBF-FD13FDDC1C5F}" srcId="{0C231544-3334-4A15-B1C8-29B8C0C49AD6}" destId="{1280980E-8890-4482-AE8D-0E3E07C5D374}" srcOrd="2" destOrd="0" parTransId="{F5B46322-7725-4412-9ABB-472EF7A2953C}" sibTransId="{02A66905-FEB5-4D81-828C-CF9B86643F08}"/>
    <dgm:cxn modelId="{64EFD002-312B-4CA9-8329-32776710153F}" srcId="{0C231544-3334-4A15-B1C8-29B8C0C49AD6}" destId="{CF285251-9192-42F9-A9A2-33698E3978DB}" srcOrd="0" destOrd="0" parTransId="{BA9B3694-68D0-402F-8C5D-AD50FA50A84E}" sibTransId="{6999B355-F147-4C84-B804-7C276370A4ED}"/>
    <dgm:cxn modelId="{DF951A10-E18F-46FD-94AC-B38C19302FC3}" srcId="{0C231544-3334-4A15-B1C8-29B8C0C49AD6}" destId="{B209F7FC-6437-4795-B5E6-072824CCFD6B}" srcOrd="3" destOrd="0" parTransId="{30B17417-E2DB-4768-BC07-84270BC83077}" sibTransId="{1B0D2B92-3260-4672-ADB8-41C0891734A4}"/>
    <dgm:cxn modelId="{D8A84C5D-DBDE-470F-B10E-CF1034148A02}" type="presOf" srcId="{1280980E-8890-4482-AE8D-0E3E07C5D374}" destId="{B25526D0-1895-4AC4-A24F-871C67663345}" srcOrd="0" destOrd="0" presId="urn:microsoft.com/office/officeart/2005/8/layout/vList2"/>
    <dgm:cxn modelId="{0E1D52B4-76E3-4A1E-A2BB-3760DDED9716}" type="presOf" srcId="{0C231544-3334-4A15-B1C8-29B8C0C49AD6}" destId="{4172847D-5A1A-4680-8B0F-226943CD9F87}" srcOrd="0" destOrd="0" presId="urn:microsoft.com/office/officeart/2005/8/layout/vList2"/>
    <dgm:cxn modelId="{D34235B6-3018-475F-9F55-0068FFEEDD73}" type="presOf" srcId="{6191D56D-7445-4604-8E27-4FBB703DC6BD}" destId="{4DFB7CAA-0534-4942-A46D-97CD4DF8692A}" srcOrd="0" destOrd="0" presId="urn:microsoft.com/office/officeart/2005/8/layout/vList2"/>
    <dgm:cxn modelId="{065C100B-3546-4E37-9AF5-96940812671A}" srcId="{0C231544-3334-4A15-B1C8-29B8C0C49AD6}" destId="{6191D56D-7445-4604-8E27-4FBB703DC6BD}" srcOrd="1" destOrd="0" parTransId="{7812A1DC-C3D5-4E8B-AA63-8320CDDE74E0}" sibTransId="{BFB11950-9F63-4B65-AF3E-8EABF13930BF}"/>
    <dgm:cxn modelId="{47E3A5E6-68EA-4422-B346-C9822BB8F306}" type="presOf" srcId="{CF285251-9192-42F9-A9A2-33698E3978DB}" destId="{4EFAE3B9-5528-4C14-AF4B-288B633656FD}" srcOrd="0" destOrd="0" presId="urn:microsoft.com/office/officeart/2005/8/layout/vList2"/>
    <dgm:cxn modelId="{C105A46E-8D77-4A5A-B21F-ABCB164983DC}" type="presOf" srcId="{B209F7FC-6437-4795-B5E6-072824CCFD6B}" destId="{AA2653BC-53EB-43E0-BEB5-5753A63BBA90}" srcOrd="0" destOrd="0" presId="urn:microsoft.com/office/officeart/2005/8/layout/vList2"/>
    <dgm:cxn modelId="{7FEA3AEF-5C4B-496D-9057-450CB5321E10}" type="presParOf" srcId="{4172847D-5A1A-4680-8B0F-226943CD9F87}" destId="{4EFAE3B9-5528-4C14-AF4B-288B633656FD}" srcOrd="0" destOrd="0" presId="urn:microsoft.com/office/officeart/2005/8/layout/vList2"/>
    <dgm:cxn modelId="{03B12B58-BC67-4F37-B7C8-5A1016FA10DA}" type="presParOf" srcId="{4172847D-5A1A-4680-8B0F-226943CD9F87}" destId="{C4B2B7E5-CEEC-427C-B4C3-5EAFFDA48B67}" srcOrd="1" destOrd="0" presId="urn:microsoft.com/office/officeart/2005/8/layout/vList2"/>
    <dgm:cxn modelId="{CE76E5FF-F6E9-4C93-ACC4-A1A2920227FA}" type="presParOf" srcId="{4172847D-5A1A-4680-8B0F-226943CD9F87}" destId="{4DFB7CAA-0534-4942-A46D-97CD4DF8692A}" srcOrd="2" destOrd="0" presId="urn:microsoft.com/office/officeart/2005/8/layout/vList2"/>
    <dgm:cxn modelId="{465D4996-250B-479E-B659-DD5D8A8F5EA4}" type="presParOf" srcId="{4172847D-5A1A-4680-8B0F-226943CD9F87}" destId="{C02FFB6F-6DBA-458D-9C60-370B4434E5F1}" srcOrd="3" destOrd="0" presId="urn:microsoft.com/office/officeart/2005/8/layout/vList2"/>
    <dgm:cxn modelId="{FD8787A2-2807-4795-8CE1-D15CD725CC88}" type="presParOf" srcId="{4172847D-5A1A-4680-8B0F-226943CD9F87}" destId="{B25526D0-1895-4AC4-A24F-871C67663345}" srcOrd="4" destOrd="0" presId="urn:microsoft.com/office/officeart/2005/8/layout/vList2"/>
    <dgm:cxn modelId="{C62AD112-FE5E-4AE4-A5E5-896F6C830476}" type="presParOf" srcId="{4172847D-5A1A-4680-8B0F-226943CD9F87}" destId="{208E1891-C782-41EA-9449-47DCF3988CFB}" srcOrd="5" destOrd="0" presId="urn:microsoft.com/office/officeart/2005/8/layout/vList2"/>
    <dgm:cxn modelId="{5327CCC1-712D-4F97-BD8E-A57B0D380AC2}" type="presParOf" srcId="{4172847D-5A1A-4680-8B0F-226943CD9F87}" destId="{AA2653BC-53EB-43E0-BEB5-5753A63BBA90}" srcOrd="6" destOrd="0" presId="urn:microsoft.com/office/officeart/2005/8/layout/vList2"/>
  </dgm:cxnLst>
  <dgm:bg/>
  <dgm:whole/>
</dgm:dataModel>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A04D3E-AB25-4865-88B1-E5CEDFA4F726}" type="datetimeFigureOut">
              <a:rPr lang="en-IN" smtClean="0"/>
              <a:pPr/>
              <a:t>07-03-2022</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8B107A-A654-4768-8807-756F0176A7E3}" type="slidenum">
              <a:rPr lang="en-IN" smtClean="0"/>
              <a:pPr/>
              <a:t>‹#›</a:t>
            </a:fld>
            <a:endParaRPr lang="en-IN" dirty="0"/>
          </a:p>
        </p:txBody>
      </p:sp>
    </p:spTree>
    <p:extLst>
      <p:ext uri="{BB962C8B-B14F-4D97-AF65-F5344CB8AC3E}">
        <p14:creationId xmlns:p14="http://schemas.microsoft.com/office/powerpoint/2010/main" xmlns="" val="1819341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xmlns=""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xmlns="" val="722703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9317672-D273-40A8-9069-31B0837D5743}" type="datetimeFigureOut">
              <a:rPr lang="en-US" smtClean="0"/>
              <a:pPr/>
              <a:t>3/7/2022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3371232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9317672-D273-40A8-9069-31B0837D5743}" type="datetimeFigureOut">
              <a:rPr lang="en-US" smtClean="0"/>
              <a:pPr/>
              <a:t>3/7/2022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4232552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9317672-D273-40A8-9069-31B0837D5743}" type="datetimeFigureOut">
              <a:rPr lang="en-US" smtClean="0"/>
              <a:pPr/>
              <a:t>3/7/2022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22055575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9317672-D273-40A8-9069-31B0837D5743}" type="datetimeFigureOut">
              <a:rPr lang="en-US" smtClean="0"/>
              <a:pPr/>
              <a:t>3/7/2022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4062721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xmlns="" val="3417215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smtClean="0"/>
              <a:t>Click to edit Master title style</a:t>
            </a:r>
            <a:endParaRPr lang="en-US" dirty="0"/>
          </a:p>
        </p:txBody>
      </p:sp>
      <p:sp>
        <p:nvSpPr>
          <p:cNvPr id="6" name="Rectangle 5"/>
          <p:cNvSpPr/>
          <p:nvPr userDrawn="1"/>
        </p:nvSpPr>
        <p:spPr>
          <a:xfrm>
            <a:off x="254475" y="6502400"/>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9" name="Title 2"/>
          <p:cNvSpPr txBox="1">
            <a:spLocks/>
          </p:cNvSpPr>
          <p:nvPr userDrawn="1"/>
        </p:nvSpPr>
        <p:spPr>
          <a:xfrm>
            <a:off x="7956645" y="6476902"/>
            <a:ext cx="3980880" cy="43569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IN" sz="1200" b="0" dirty="0" smtClean="0">
                <a:solidFill>
                  <a:srgbClr val="595959"/>
                </a:solidFill>
              </a:rPr>
              <a:t>REVA Academy for Corporate Excellence (RACE)</a:t>
            </a:r>
            <a:endParaRPr lang="en-IN" sz="1200" b="0" dirty="0">
              <a:solidFill>
                <a:srgbClr val="595959"/>
              </a:solidFill>
            </a:endParaRPr>
          </a:p>
        </p:txBody>
      </p:sp>
    </p:spTree>
    <p:extLst>
      <p:ext uri="{BB962C8B-B14F-4D97-AF65-F5344CB8AC3E}">
        <p14:creationId xmlns:p14="http://schemas.microsoft.com/office/powerpoint/2010/main" xmlns="" val="17832102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spTree>
    <p:extLst>
      <p:ext uri="{BB962C8B-B14F-4D97-AF65-F5344CB8AC3E}">
        <p14:creationId xmlns:p14="http://schemas.microsoft.com/office/powerpoint/2010/main" xmlns="" val="202627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xmlns=""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xmlns="" val="1454244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9317672-D273-40A8-9069-31B0837D5743}" type="datetimeFigureOut">
              <a:rPr lang="en-US" smtClean="0"/>
              <a:pPr/>
              <a:t>3/7/2022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30604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9317672-D273-40A8-9069-31B0837D5743}" type="datetimeFigureOut">
              <a:rPr lang="en-US" smtClean="0"/>
              <a:pPr/>
              <a:t>3/7/2022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318945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9317672-D273-40A8-9069-31B0837D5743}" type="datetimeFigureOut">
              <a:rPr lang="en-US" smtClean="0"/>
              <a:pPr/>
              <a:t>3/7/2022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136529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9317672-D273-40A8-9069-31B0837D5743}" type="datetimeFigureOut">
              <a:rPr lang="en-US" smtClean="0"/>
              <a:pPr/>
              <a:t>3/7/2022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3137221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317672-D273-40A8-9069-31B0837D5743}" type="datetimeFigureOut">
              <a:rPr lang="en-US" smtClean="0"/>
              <a:pPr/>
              <a:t>3/7/2022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240646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317672-D273-40A8-9069-31B0837D5743}" type="datetimeFigureOut">
              <a:rPr lang="en-US" smtClean="0"/>
              <a:pPr/>
              <a:t>3/7/2022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1D3BC5-34EF-44B2-83AC-D5533E46F0A6}" type="slidenum">
              <a:rPr lang="en-US" smtClean="0"/>
              <a:pPr/>
              <a:t>‹#›</a:t>
            </a:fld>
            <a:endParaRPr lang="en-US" dirty="0"/>
          </a:p>
        </p:txBody>
      </p:sp>
    </p:spTree>
    <p:extLst>
      <p:ext uri="{BB962C8B-B14F-4D97-AF65-F5344CB8AC3E}">
        <p14:creationId xmlns:p14="http://schemas.microsoft.com/office/powerpoint/2010/main" xmlns="" val="1410419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8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85"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16611" y="1754587"/>
            <a:ext cx="6248255" cy="1998307"/>
          </a:xfrm>
        </p:spPr>
        <p:txBody>
          <a:bodyPr anchor="ctr">
            <a:noAutofit/>
          </a:bodyPr>
          <a:lstStyle/>
          <a:p>
            <a:r>
              <a:rPr lang="en-US" sz="2800" b="1" dirty="0" smtClean="0">
                <a:solidFill>
                  <a:schemeClr val="accent2"/>
                </a:solidFill>
                <a:cs typeface="Arial" panose="020B0604020202020204" pitchFamily="34" charset="0"/>
              </a:rPr>
              <a:t>Topic: </a:t>
            </a:r>
            <a:r>
              <a:rPr lang="en-IN" sz="2800" b="1" dirty="0" smtClean="0"/>
              <a:t>Regime Prediction using Machine Learning in Stock Market</a:t>
            </a:r>
            <a:r>
              <a:rPr lang="en-US" sz="2800" b="1" dirty="0" smtClean="0"/>
              <a:t/>
            </a:r>
            <a:br>
              <a:rPr lang="en-US" sz="2800" b="1" dirty="0" smtClean="0"/>
            </a:br>
            <a:endParaRPr lang="en-US" sz="2800" b="1" dirty="0">
              <a:solidFill>
                <a:schemeClr val="accent2"/>
              </a:solidFill>
              <a:cs typeface="Arial" panose="020B0604020202020204" pitchFamily="34" charset="0"/>
            </a:endParaRPr>
          </a:p>
        </p:txBody>
      </p:sp>
      <p:sp>
        <p:nvSpPr>
          <p:cNvPr id="3" name="Subtitle 2"/>
          <p:cNvSpPr>
            <a:spLocks noGrp="1"/>
          </p:cNvSpPr>
          <p:nvPr>
            <p:ph type="subTitle" idx="1"/>
          </p:nvPr>
        </p:nvSpPr>
        <p:spPr>
          <a:xfrm>
            <a:off x="5754994" y="3752894"/>
            <a:ext cx="5905500" cy="1252860"/>
          </a:xfrm>
        </p:spPr>
        <p:txBody>
          <a:bodyPr>
            <a:noAutofit/>
          </a:bodyPr>
          <a:lstStyle/>
          <a:p>
            <a:r>
              <a:rPr lang="en-US" sz="2000" b="1" dirty="0" smtClean="0">
                <a:solidFill>
                  <a:schemeClr val="bg1"/>
                </a:solidFill>
                <a:latin typeface="+mj-lt"/>
                <a:cs typeface="Arial" panose="020B0604020202020204" pitchFamily="34" charset="0"/>
              </a:rPr>
              <a:t>Name of the Presenter(s)</a:t>
            </a:r>
          </a:p>
          <a:p>
            <a:r>
              <a:rPr lang="en-US" sz="2000" b="1" dirty="0" smtClean="0">
                <a:solidFill>
                  <a:schemeClr val="bg1"/>
                </a:solidFill>
                <a:latin typeface="+mj-lt"/>
                <a:cs typeface="Arial" panose="020B0604020202020204" pitchFamily="34" charset="0"/>
              </a:rPr>
              <a:t>Anand Mohan</a:t>
            </a:r>
          </a:p>
          <a:p>
            <a:pPr algn="l"/>
            <a:r>
              <a:rPr lang="en-US" sz="2000" b="1" dirty="0" smtClean="0">
                <a:solidFill>
                  <a:schemeClr val="bg1"/>
                </a:solidFill>
                <a:latin typeface="+mj-lt"/>
                <a:cs typeface="Arial" panose="020B0604020202020204" pitchFamily="34" charset="0"/>
              </a:rPr>
              <a:t>Batch:MBA06</a:t>
            </a:r>
          </a:p>
          <a:p>
            <a:pPr algn="l"/>
            <a:r>
              <a:rPr lang="en-IN" sz="2000" b="1" dirty="0">
                <a:solidFill>
                  <a:schemeClr val="bg2"/>
                </a:solidFill>
              </a:rPr>
              <a:t>Trimester: </a:t>
            </a:r>
            <a:r>
              <a:rPr lang="en-IN" sz="2000" b="1" dirty="0" smtClean="0">
                <a:solidFill>
                  <a:schemeClr val="bg2"/>
                </a:solidFill>
              </a:rPr>
              <a:t>FIFTH</a:t>
            </a:r>
            <a:r>
              <a:rPr lang="en-IN" sz="2000" b="1" dirty="0" smtClean="0">
                <a:solidFill>
                  <a:schemeClr val="bg2"/>
                </a:solidFill>
              </a:rPr>
              <a:t> </a:t>
            </a:r>
            <a:r>
              <a:rPr lang="en-IN" sz="2000" b="1" dirty="0" smtClean="0">
                <a:solidFill>
                  <a:schemeClr val="bg2"/>
                </a:solidFill>
              </a:rPr>
              <a:t>TRIMESTER</a:t>
            </a:r>
            <a:endParaRPr lang="en-US" sz="2000" dirty="0">
              <a:solidFill>
                <a:schemeClr val="bg2"/>
              </a:solidFill>
            </a:endParaRPr>
          </a:p>
          <a:p>
            <a:pPr algn="l"/>
            <a:r>
              <a:rPr lang="en-IN" sz="2000" b="1" dirty="0" smtClean="0">
                <a:solidFill>
                  <a:schemeClr val="bg2"/>
                </a:solidFill>
              </a:rPr>
              <a:t>SRN</a:t>
            </a:r>
            <a:r>
              <a:rPr lang="en-IN" sz="2000" b="1" dirty="0">
                <a:solidFill>
                  <a:schemeClr val="bg2"/>
                </a:solidFill>
              </a:rPr>
              <a:t>: </a:t>
            </a:r>
            <a:r>
              <a:rPr lang="en-US" sz="2000" b="1" dirty="0">
                <a:solidFill>
                  <a:schemeClr val="bg2"/>
                </a:solidFill>
              </a:rPr>
              <a:t>R19MBA53</a:t>
            </a:r>
            <a:endParaRPr lang="en-US" sz="2000" dirty="0">
              <a:solidFill>
                <a:schemeClr val="bg2"/>
              </a:solidFill>
            </a:endParaRPr>
          </a:p>
          <a:p>
            <a:pPr algn="r"/>
            <a:r>
              <a:rPr lang="en-US" sz="2000" dirty="0"/>
              <a:t>  </a:t>
            </a:r>
            <a:endParaRPr lang="en-US" sz="2000" b="1" dirty="0" smtClean="0">
              <a:solidFill>
                <a:schemeClr val="bg1"/>
              </a:solidFill>
              <a:latin typeface="+mj-lt"/>
              <a:cs typeface="Arial" panose="020B0604020202020204" pitchFamily="34" charset="0"/>
            </a:endParaRPr>
          </a:p>
        </p:txBody>
      </p:sp>
      <p:sp>
        <p:nvSpPr>
          <p:cNvPr id="7" name="Title 1"/>
          <p:cNvSpPr txBox="1">
            <a:spLocks/>
          </p:cNvSpPr>
          <p:nvPr/>
        </p:nvSpPr>
        <p:spPr>
          <a:xfrm>
            <a:off x="5485425" y="6119446"/>
            <a:ext cx="6175069" cy="352604"/>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lnSpc>
                <a:spcPct val="100000"/>
              </a:lnSpc>
            </a:pPr>
            <a:r>
              <a:rPr lang="en-IN" sz="1600" dirty="0" smtClean="0">
                <a:solidFill>
                  <a:schemeClr val="bg1"/>
                </a:solidFill>
                <a:ea typeface="Calibri" panose="020F0502020204030204" pitchFamily="34" charset="0"/>
                <a:cs typeface="Arial" panose="020B0604020202020204" pitchFamily="34" charset="0"/>
              </a:rPr>
              <a:t>www.race.reva.edu.in</a:t>
            </a:r>
          </a:p>
        </p:txBody>
      </p:sp>
      <p:sp>
        <p:nvSpPr>
          <p:cNvPr id="8" name="Title 2"/>
          <p:cNvSpPr txBox="1">
            <a:spLocks/>
          </p:cNvSpPr>
          <p:nvPr/>
        </p:nvSpPr>
        <p:spPr>
          <a:xfrm>
            <a:off x="6646333" y="271291"/>
            <a:ext cx="5267501"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IN" sz="1400" b="1" dirty="0" smtClean="0">
                <a:solidFill>
                  <a:srgbClr val="595959"/>
                </a:solidFill>
              </a:rPr>
              <a:t>REVA Academy for Corporate Excellence (RACE)</a:t>
            </a:r>
            <a:endParaRPr lang="en-IN" sz="1400" b="1" dirty="0">
              <a:solidFill>
                <a:srgbClr val="595959"/>
              </a:solidFill>
            </a:endParaRPr>
          </a:p>
        </p:txBody>
      </p:sp>
      <p:sp>
        <p:nvSpPr>
          <p:cNvPr id="9" name="Title 2"/>
          <p:cNvSpPr txBox="1">
            <a:spLocks/>
          </p:cNvSpPr>
          <p:nvPr/>
        </p:nvSpPr>
        <p:spPr>
          <a:xfrm>
            <a:off x="516611" y="2995224"/>
            <a:ext cx="4127234"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400" dirty="0" smtClean="0">
                <a:solidFill>
                  <a:srgbClr val="595959"/>
                </a:solidFill>
              </a:rPr>
              <a:t>Date:3/7/2022</a:t>
            </a:r>
            <a:endParaRPr lang="en-IN" sz="2400" dirty="0">
              <a:solidFill>
                <a:srgbClr val="595959"/>
              </a:solidFill>
            </a:endParaRPr>
          </a:p>
        </p:txBody>
      </p:sp>
    </p:spTree>
    <p:extLst>
      <p:ext uri="{BB962C8B-B14F-4D97-AF65-F5344CB8AC3E}">
        <p14:creationId xmlns:p14="http://schemas.microsoft.com/office/powerpoint/2010/main" xmlns="" val="169718613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6667" y="379812"/>
            <a:ext cx="7058595"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 name="Rectangle 1"/>
          <p:cNvSpPr/>
          <p:nvPr/>
        </p:nvSpPr>
        <p:spPr>
          <a:xfrm>
            <a:off x="4911969" y="1250246"/>
            <a:ext cx="6811108" cy="4955203"/>
          </a:xfrm>
          <a:prstGeom prst="rect">
            <a:avLst/>
          </a:prstGeom>
          <a:solidFill>
            <a:schemeClr val="accent1">
              <a:lumMod val="40000"/>
              <a:lumOff val="60000"/>
            </a:schemeClr>
          </a:solidFill>
        </p:spPr>
        <p:txBody>
          <a:bodyPr wrap="square">
            <a:spAutoFit/>
          </a:bodyPr>
          <a:lstStyle/>
          <a:p>
            <a:r>
              <a:rPr lang="en-IN" sz="2000" dirty="0" smtClean="0"/>
              <a:t>FRED is an online database which provides me the actual returns data for the Asset classes. </a:t>
            </a:r>
            <a:endParaRPr lang="en-IN" sz="2000" dirty="0" smtClean="0"/>
          </a:p>
          <a:p>
            <a:endParaRPr lang="en-IN" sz="2000" dirty="0" smtClean="0"/>
          </a:p>
          <a:p>
            <a:r>
              <a:rPr lang="en-IN" sz="2000" dirty="0" smtClean="0"/>
              <a:t>It </a:t>
            </a:r>
            <a:r>
              <a:rPr lang="en-IN" sz="2000" dirty="0" smtClean="0"/>
              <a:t>also provided Regime_index1</a:t>
            </a:r>
            <a:r>
              <a:rPr lang="en-IN" sz="2000" dirty="0" smtClean="0"/>
              <a:t>.</a:t>
            </a:r>
          </a:p>
          <a:p>
            <a:endParaRPr lang="en-IN" sz="2000" dirty="0" smtClean="0"/>
          </a:p>
          <a:p>
            <a:r>
              <a:rPr lang="en-IN" sz="2000" dirty="0" smtClean="0"/>
              <a:t>The </a:t>
            </a:r>
            <a:r>
              <a:rPr lang="en-IN" sz="2000" dirty="0" smtClean="0"/>
              <a:t>index is a benchmark market index that represents the weighted average of all the Asset classes’ </a:t>
            </a:r>
            <a:r>
              <a:rPr lang="en-IN" sz="2000" dirty="0" smtClean="0"/>
              <a:t>returns. Based on Index trend, Bullish or Bearish Regime is determined.</a:t>
            </a:r>
          </a:p>
          <a:p>
            <a:endParaRPr lang="en-IN" sz="2000" dirty="0" smtClean="0"/>
          </a:p>
          <a:p>
            <a:r>
              <a:rPr lang="en-IN" sz="2000" dirty="0" smtClean="0"/>
              <a:t>Based </a:t>
            </a:r>
            <a:r>
              <a:rPr lang="en-IN" sz="2000" dirty="0" smtClean="0"/>
              <a:t>on Bullish or Bearish trends, Regime_index1 marks the Bullish Regime as 0 and Bearish period as 1</a:t>
            </a:r>
            <a:r>
              <a:rPr lang="en-IN" sz="2000" dirty="0" smtClean="0"/>
              <a:t>.</a:t>
            </a:r>
          </a:p>
          <a:p>
            <a:endParaRPr lang="en-IN" sz="2000" dirty="0" smtClean="0"/>
          </a:p>
          <a:p>
            <a:r>
              <a:rPr lang="en-IN" sz="2000" dirty="0" smtClean="0"/>
              <a:t>Similarly </a:t>
            </a:r>
            <a:r>
              <a:rPr lang="en-IN" sz="2000" dirty="0" smtClean="0"/>
              <a:t>Regime_index2, Regime_index3, Regime_index4, Regime_index5 is obtained.</a:t>
            </a:r>
            <a:endParaRPr lang="en-US" sz="2000" dirty="0" smtClean="0"/>
          </a:p>
          <a:p>
            <a:endParaRPr lang="en-US" sz="1600" dirty="0"/>
          </a:p>
        </p:txBody>
      </p:sp>
      <p:pic>
        <p:nvPicPr>
          <p:cNvPr id="39938" name="Picture 2"/>
          <p:cNvPicPr>
            <a:picLocks noChangeAspect="1" noChangeArrowheads="1"/>
          </p:cNvPicPr>
          <p:nvPr/>
        </p:nvPicPr>
        <p:blipFill>
          <a:blip r:embed="rId2"/>
          <a:srcRect/>
          <a:stretch>
            <a:fillRect/>
          </a:stretch>
        </p:blipFill>
        <p:spPr bwMode="auto">
          <a:xfrm>
            <a:off x="485042" y="1628409"/>
            <a:ext cx="3805604" cy="4315191"/>
          </a:xfrm>
          <a:prstGeom prst="rect">
            <a:avLst/>
          </a:prstGeom>
          <a:noFill/>
          <a:ln w="9525">
            <a:noFill/>
            <a:miter lim="800000"/>
            <a:headEnd/>
            <a:tailEnd/>
          </a:ln>
          <a:effectLst/>
        </p:spPr>
      </p:pic>
    </p:spTree>
    <p:extLst>
      <p:ext uri="{BB962C8B-B14F-4D97-AF65-F5344CB8AC3E}">
        <p14:creationId xmlns:p14="http://schemas.microsoft.com/office/powerpoint/2010/main" xmlns="" val="544254709"/>
      </p:ext>
    </p:extLst>
  </p:cSld>
  <p:clrMapOvr>
    <a:masterClrMapping/>
  </p:clrMapOvr>
  <p:transition spd="slow">
    <p:cove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6667" y="379812"/>
            <a:ext cx="7058595"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pic>
        <p:nvPicPr>
          <p:cNvPr id="40962" name="Picture 2"/>
          <p:cNvPicPr>
            <a:picLocks noChangeAspect="1" noChangeArrowheads="1"/>
          </p:cNvPicPr>
          <p:nvPr/>
        </p:nvPicPr>
        <p:blipFill>
          <a:blip r:embed="rId2"/>
          <a:srcRect/>
          <a:stretch>
            <a:fillRect/>
          </a:stretch>
        </p:blipFill>
        <p:spPr bwMode="auto">
          <a:xfrm>
            <a:off x="370743" y="1664676"/>
            <a:ext cx="11364057" cy="4630615"/>
          </a:xfrm>
          <a:prstGeom prst="rect">
            <a:avLst/>
          </a:prstGeom>
          <a:noFill/>
          <a:ln w="9525">
            <a:noFill/>
            <a:miter lim="800000"/>
            <a:headEnd/>
            <a:tailEnd/>
          </a:ln>
          <a:effectLst/>
        </p:spPr>
      </p:pic>
      <p:sp>
        <p:nvSpPr>
          <p:cNvPr id="6" name="Rectangle 5"/>
          <p:cNvSpPr/>
          <p:nvPr/>
        </p:nvSpPr>
        <p:spPr>
          <a:xfrm>
            <a:off x="6323557" y="1160585"/>
            <a:ext cx="3554178" cy="369332"/>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r>
              <a:rPr lang="en-IN" dirty="0" smtClean="0"/>
              <a:t>Logistic Regression modelling </a:t>
            </a:r>
            <a:endParaRPr lang="en-US" dirty="0"/>
          </a:p>
        </p:txBody>
      </p:sp>
    </p:spTree>
    <p:extLst>
      <p:ext uri="{BB962C8B-B14F-4D97-AF65-F5344CB8AC3E}">
        <p14:creationId xmlns:p14="http://schemas.microsoft.com/office/powerpoint/2010/main" xmlns="" val="544254709"/>
      </p:ext>
    </p:extLst>
  </p:cSld>
  <p:clrMapOvr>
    <a:masterClrMapping/>
  </p:clrMapOvr>
  <p:transition spd="slow">
    <p:cove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6667" y="379812"/>
            <a:ext cx="7058595"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6" name="Rectangle 5"/>
          <p:cNvSpPr/>
          <p:nvPr/>
        </p:nvSpPr>
        <p:spPr>
          <a:xfrm>
            <a:off x="6323557" y="1160585"/>
            <a:ext cx="3554178" cy="369332"/>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r>
              <a:rPr lang="en-IN" dirty="0" smtClean="0"/>
              <a:t>Logistic Regression modelling </a:t>
            </a:r>
            <a:endParaRPr lang="en-US" dirty="0"/>
          </a:p>
        </p:txBody>
      </p:sp>
      <p:sp>
        <p:nvSpPr>
          <p:cNvPr id="41985" name="Rectangle 1"/>
          <p:cNvSpPr>
            <a:spLocks noChangeArrowheads="1"/>
          </p:cNvSpPr>
          <p:nvPr/>
        </p:nvSpPr>
        <p:spPr bwMode="auto">
          <a:xfrm>
            <a:off x="257908" y="1735015"/>
            <a:ext cx="11617569" cy="4708981"/>
          </a:xfrm>
          <a:prstGeom prst="rect">
            <a:avLst/>
          </a:prstGeom>
          <a:ln>
            <a:headEnd/>
            <a:tailEnd/>
          </a:ln>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Roboto Slab (Body)"/>
                <a:ea typeface="Calibri" pitchFamily="34" charset="0"/>
                <a:cs typeface="Arial" pitchFamily="34" charset="0"/>
              </a:rPr>
              <a:t>We will be using  Logistic Regression modeling several times by tuning hyper parameters differently by varying hyper parameter penalty as None, l1 and l2 and also modifying Inverse regularization parameter C differently as 0.0001, 0.01, 0.1, 1, 10 and 100.</a:t>
            </a:r>
          </a:p>
          <a:p>
            <a:pPr marL="0" marR="0" lvl="0" indent="0" algn="l" defTabSz="914400" rtl="0" eaLnBrk="1" fontAlgn="base" latinLnBrk="0" hangingPunct="1">
              <a:lnSpc>
                <a:spcPct val="100000"/>
              </a:lnSpc>
              <a:spcBef>
                <a:spcPct val="0"/>
              </a:spcBef>
              <a:spcAft>
                <a:spcPct val="0"/>
              </a:spcAft>
              <a:buClrTx/>
              <a:buSzTx/>
              <a:buFontTx/>
              <a:buNone/>
              <a:tabLst/>
            </a:pPr>
            <a:endParaRPr lang="en-US" sz="2000" dirty="0" smtClean="0">
              <a:latin typeface="Roboto Slab (Body)"/>
              <a:ea typeface="Calibri" pitchFamily="34" charset="0"/>
              <a:cs typeface="Arial" pitchFamily="34" charset="0"/>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Roboto Slab (Body)"/>
                <a:ea typeface="Calibri" pitchFamily="34" charset="0"/>
                <a:cs typeface="Arial" pitchFamily="34" charset="0"/>
              </a:rPr>
              <a:t>For the Logistic Regression Modeling we will also be defining the hyper parameters  solver as 'saga'and max_iter as 100.</a:t>
            </a:r>
          </a:p>
          <a:p>
            <a:pPr fontAlgn="base">
              <a:spcBef>
                <a:spcPct val="0"/>
              </a:spcBef>
              <a:spcAft>
                <a:spcPct val="0"/>
              </a:spcAft>
            </a:pPr>
            <a:endParaRPr lang="en-US" sz="2000" dirty="0" smtClean="0">
              <a:latin typeface="Roboto Slab (Body)"/>
              <a:cs typeface="Arial" pitchFamily="34" charset="0"/>
            </a:endParaRPr>
          </a:p>
          <a:p>
            <a:pPr fontAlgn="base">
              <a:spcBef>
                <a:spcPct val="0"/>
              </a:spcBef>
              <a:spcAft>
                <a:spcPct val="0"/>
              </a:spcAft>
            </a:pPr>
            <a:r>
              <a:rPr lang="en-IN" sz="2000" dirty="0" smtClean="0">
                <a:latin typeface="Roboto Slab (Body)"/>
              </a:rPr>
              <a:t>Then </a:t>
            </a:r>
            <a:r>
              <a:rPr lang="en-IN" sz="2000" dirty="0" smtClean="0">
                <a:latin typeface="Roboto Slab (Body)"/>
              </a:rPr>
              <a:t>we will be  determining the best solution possible </a:t>
            </a:r>
            <a:r>
              <a:rPr lang="en-IN" sz="2000" dirty="0" smtClean="0">
                <a:latin typeface="Roboto Slab (Body)"/>
              </a:rPr>
              <a:t>by choosing the best Machine Learning Model from </a:t>
            </a:r>
            <a:r>
              <a:rPr lang="en-IN" sz="2000" dirty="0" smtClean="0">
                <a:latin typeface="Roboto Slab (Body)"/>
              </a:rPr>
              <a:t>each of the </a:t>
            </a:r>
            <a:r>
              <a:rPr lang="en-IN" sz="2000" dirty="0" smtClean="0">
                <a:latin typeface="Roboto Slab (Body)"/>
              </a:rPr>
              <a:t>3 different  types of Models built </a:t>
            </a:r>
            <a:r>
              <a:rPr lang="en-IN" sz="2000" dirty="0" smtClean="0">
                <a:latin typeface="Roboto Slab (Body)"/>
              </a:rPr>
              <a:t> </a:t>
            </a:r>
            <a:r>
              <a:rPr lang="en-IN" sz="2000" dirty="0" smtClean="0">
                <a:latin typeface="Roboto Slab (Body)"/>
              </a:rPr>
              <a:t>via Logistic </a:t>
            </a:r>
            <a:r>
              <a:rPr lang="en-IN" sz="2000" dirty="0" smtClean="0">
                <a:latin typeface="Roboto Slab (Body)"/>
              </a:rPr>
              <a:t>Regression modelling  </a:t>
            </a:r>
            <a:r>
              <a:rPr lang="en-IN" sz="2000" dirty="0" smtClean="0">
                <a:latin typeface="Roboto Slab (Body)"/>
              </a:rPr>
              <a:t>namely the one with Hyper parameter penalty  tuned as </a:t>
            </a:r>
            <a:r>
              <a:rPr lang="en-IN" sz="2000" dirty="0" smtClean="0">
                <a:latin typeface="Roboto Slab (Body)"/>
              </a:rPr>
              <a:t>Null, </a:t>
            </a:r>
            <a:r>
              <a:rPr lang="en-IN" sz="2000" dirty="0" smtClean="0">
                <a:latin typeface="Roboto Slab (Body)"/>
              </a:rPr>
              <a:t>The second one with </a:t>
            </a:r>
            <a:r>
              <a:rPr lang="en-IN" sz="2000" dirty="0" smtClean="0">
                <a:latin typeface="Roboto Slab (Body)"/>
              </a:rPr>
              <a:t>Hyper parameter penalty  tuned as </a:t>
            </a:r>
            <a:r>
              <a:rPr lang="en-IN" sz="2000" dirty="0" smtClean="0">
                <a:latin typeface="Roboto Slab (Body)"/>
              </a:rPr>
              <a:t>L1, and the third one with </a:t>
            </a:r>
            <a:r>
              <a:rPr lang="en-IN" sz="2000" dirty="0" smtClean="0">
                <a:latin typeface="Roboto Slab (Body)"/>
              </a:rPr>
              <a:t>Hyper parameter penalty  tuned as </a:t>
            </a:r>
            <a:r>
              <a:rPr lang="en-IN" sz="2000" dirty="0" smtClean="0">
                <a:latin typeface="Roboto Slab (Body)"/>
              </a:rPr>
              <a:t>L2.</a:t>
            </a:r>
          </a:p>
          <a:p>
            <a:pPr fontAlgn="base">
              <a:spcBef>
                <a:spcPct val="0"/>
              </a:spcBef>
              <a:spcAft>
                <a:spcPct val="0"/>
              </a:spcAft>
            </a:pPr>
            <a:endParaRPr kumimoji="0" lang="en-IN" sz="2000" b="0" i="0" u="none" strike="noStrike" cap="none" normalizeH="0" baseline="0" dirty="0" smtClean="0">
              <a:ln>
                <a:noFill/>
              </a:ln>
              <a:solidFill>
                <a:schemeClr val="tx1"/>
              </a:solidFill>
              <a:effectLst/>
              <a:latin typeface="Roboto Slab (Body)"/>
              <a:cs typeface="Arial" pitchFamily="34" charset="0"/>
            </a:endParaRPr>
          </a:p>
          <a:p>
            <a:pPr fontAlgn="base">
              <a:spcBef>
                <a:spcPct val="0"/>
              </a:spcBef>
              <a:spcAft>
                <a:spcPct val="0"/>
              </a:spcAft>
            </a:pPr>
            <a:r>
              <a:rPr lang="en-IN" sz="2000" dirty="0" smtClean="0">
                <a:latin typeface="Roboto Slab (Body)"/>
                <a:cs typeface="Arial" pitchFamily="34" charset="0"/>
              </a:rPr>
              <a:t>We will be using 4 different Evaluation Metrics to choose the best Prediction Models. Those Evaluation Metrics will be </a:t>
            </a:r>
            <a:r>
              <a:rPr lang="en-US" sz="2000" dirty="0" smtClean="0">
                <a:latin typeface="Roboto Slab (Body)"/>
                <a:cs typeface="Arial" pitchFamily="34" charset="0"/>
              </a:rPr>
              <a:t>classification accuracy (ACC), quadratic probability score (QPS), Matthew's Correlation Coefficient (MCC) and Area under the ROC curve.</a:t>
            </a:r>
            <a:endParaRPr kumimoji="0" lang="en-US" sz="2000" b="0" i="0" u="none" strike="noStrike" cap="none" normalizeH="0" baseline="0" dirty="0" smtClean="0">
              <a:ln>
                <a:noFill/>
              </a:ln>
              <a:solidFill>
                <a:schemeClr val="tx1"/>
              </a:solidFill>
              <a:effectLst/>
              <a:latin typeface="Roboto Slab (Body)"/>
              <a:cs typeface="Arial" pitchFamily="34" charset="0"/>
            </a:endParaRPr>
          </a:p>
        </p:txBody>
      </p:sp>
      <p:sp>
        <p:nvSpPr>
          <p:cNvPr id="7" name="Rectangle 6"/>
          <p:cNvSpPr/>
          <p:nvPr/>
        </p:nvSpPr>
        <p:spPr>
          <a:xfrm>
            <a:off x="621323" y="1633672"/>
            <a:ext cx="3938954" cy="646331"/>
          </a:xfrm>
          <a:prstGeom prst="rect">
            <a:avLst/>
          </a:prstGeom>
        </p:spPr>
        <p:txBody>
          <a:bodyPr wrap="square">
            <a:spAutoFit/>
          </a:bodyPr>
          <a:lstStyle/>
          <a:p>
            <a:endParaRPr lang="en-US" dirty="0"/>
          </a:p>
          <a:p>
            <a:endParaRPr lang="en-US" dirty="0" smtClean="0"/>
          </a:p>
        </p:txBody>
      </p:sp>
    </p:spTree>
    <p:extLst>
      <p:ext uri="{BB962C8B-B14F-4D97-AF65-F5344CB8AC3E}">
        <p14:creationId xmlns:p14="http://schemas.microsoft.com/office/powerpoint/2010/main" xmlns="" val="544254709"/>
      </p:ext>
    </p:extLst>
  </p:cSld>
  <p:clrMapOvr>
    <a:masterClrMapping/>
  </p:clrMapOvr>
  <p:transition spd="slow">
    <p:cove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6667" y="379812"/>
            <a:ext cx="6624841"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pic>
        <p:nvPicPr>
          <p:cNvPr id="7169" name="Picture 1"/>
          <p:cNvPicPr>
            <a:picLocks noChangeAspect="1" noChangeArrowheads="1"/>
          </p:cNvPicPr>
          <p:nvPr/>
        </p:nvPicPr>
        <p:blipFill>
          <a:blip r:embed="rId2"/>
          <a:srcRect/>
          <a:stretch>
            <a:fillRect/>
          </a:stretch>
        </p:blipFill>
        <p:spPr bwMode="auto">
          <a:xfrm>
            <a:off x="655026" y="1840523"/>
            <a:ext cx="11068051" cy="4372708"/>
          </a:xfrm>
          <a:prstGeom prst="rect">
            <a:avLst/>
          </a:prstGeom>
          <a:noFill/>
          <a:ln w="9525">
            <a:noFill/>
            <a:miter lim="800000"/>
            <a:headEnd/>
            <a:tailEnd/>
          </a:ln>
          <a:effectLst/>
        </p:spPr>
      </p:pic>
      <p:sp>
        <p:nvSpPr>
          <p:cNvPr id="6" name="Rectangle 5"/>
          <p:cNvSpPr/>
          <p:nvPr/>
        </p:nvSpPr>
        <p:spPr>
          <a:xfrm>
            <a:off x="6323557" y="1160584"/>
            <a:ext cx="2890781" cy="646331"/>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r>
              <a:rPr lang="en-IN" dirty="0" smtClean="0"/>
              <a:t>Decision Tree  </a:t>
            </a:r>
          </a:p>
          <a:p>
            <a:r>
              <a:rPr lang="en-IN" dirty="0" smtClean="0"/>
              <a:t>Classifier modelling </a:t>
            </a:r>
            <a:endParaRPr lang="en-US" dirty="0"/>
          </a:p>
        </p:txBody>
      </p:sp>
    </p:spTree>
    <p:extLst>
      <p:ext uri="{BB962C8B-B14F-4D97-AF65-F5344CB8AC3E}">
        <p14:creationId xmlns:p14="http://schemas.microsoft.com/office/powerpoint/2010/main" xmlns="" val="116802119"/>
      </p:ext>
    </p:extLst>
  </p:cSld>
  <p:clrMapOvr>
    <a:masterClrMapping/>
  </p:clrMapOvr>
  <p:transition spd="slow">
    <p:cove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6667" y="379812"/>
            <a:ext cx="6777241"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6" name="Rectangle 5"/>
          <p:cNvSpPr/>
          <p:nvPr/>
        </p:nvSpPr>
        <p:spPr>
          <a:xfrm>
            <a:off x="6323557" y="1160584"/>
            <a:ext cx="2890781" cy="646331"/>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r>
              <a:rPr lang="en-IN" dirty="0" smtClean="0"/>
              <a:t>Decision Tree  </a:t>
            </a:r>
          </a:p>
          <a:p>
            <a:r>
              <a:rPr lang="en-IN" dirty="0" smtClean="0"/>
              <a:t>Classifier modelling </a:t>
            </a:r>
            <a:endParaRPr lang="en-US" dirty="0"/>
          </a:p>
        </p:txBody>
      </p:sp>
      <p:sp>
        <p:nvSpPr>
          <p:cNvPr id="45057" name="Rectangle 1"/>
          <p:cNvSpPr>
            <a:spLocks noChangeArrowheads="1"/>
          </p:cNvSpPr>
          <p:nvPr/>
        </p:nvSpPr>
        <p:spPr bwMode="auto">
          <a:xfrm>
            <a:off x="269631" y="1969478"/>
            <a:ext cx="11453446" cy="3785652"/>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vert="horz" wrap="square" lIns="91440" tIns="45720" rIns="91440" bIns="45720" numCol="1" anchor="ctr" anchorCtr="0" compatLnSpc="1">
            <a:prstTxWarp prst="textNoShape">
              <a:avLst/>
            </a:prstTxWarp>
            <a:spAutoFit/>
          </a:bodyPr>
          <a:lstStyle/>
          <a:p>
            <a:pPr lvl="0" fontAlgn="base">
              <a:spcBef>
                <a:spcPct val="0"/>
              </a:spcBef>
              <a:spcAft>
                <a:spcPct val="0"/>
              </a:spcAft>
            </a:pPr>
            <a:r>
              <a:rPr lang="en-US" sz="1600" dirty="0" smtClean="0"/>
              <a:t>Decision trees use multiple algorithms to decide to split a node into two or more sub-nodes. The creation of sub-nodes increases the homogeneity of resultant sub-nodes. </a:t>
            </a:r>
            <a:endParaRPr lang="en-US" sz="1600" dirty="0" smtClean="0"/>
          </a:p>
          <a:p>
            <a:pPr lvl="0" fontAlgn="base">
              <a:spcBef>
                <a:spcPct val="0"/>
              </a:spcBef>
              <a:spcAft>
                <a:spcPct val="0"/>
              </a:spcAft>
            </a:pPr>
            <a:endParaRPr lang="en-US" sz="1600" dirty="0" smtClean="0"/>
          </a:p>
          <a:p>
            <a:pPr lvl="0" fontAlgn="base">
              <a:spcBef>
                <a:spcPct val="0"/>
              </a:spcBef>
              <a:spcAft>
                <a:spcPct val="0"/>
              </a:spcAft>
            </a:pPr>
            <a:r>
              <a:rPr lang="en-US" sz="1600" dirty="0" smtClean="0"/>
              <a:t>In </a:t>
            </a:r>
            <a:r>
              <a:rPr lang="en-US" sz="1600" dirty="0" smtClean="0"/>
              <a:t>other words, we can say that the purity of the node increases with respect to the target variable. The decision tree splits the nodes on all available variables and then selects the split which results in most homogeneous sub-nodes</a:t>
            </a:r>
            <a:r>
              <a:rPr lang="en-US" sz="1600" dirty="0" smtClean="0"/>
              <a:t>.</a:t>
            </a:r>
          </a:p>
          <a:p>
            <a:pPr lvl="0" fontAlgn="base">
              <a:spcBef>
                <a:spcPct val="0"/>
              </a:spcBef>
              <a:spcAft>
                <a:spcPct val="0"/>
              </a:spcAft>
            </a:pPr>
            <a:endParaRPr lang="en-US" sz="1600" dirty="0" smtClean="0"/>
          </a:p>
          <a:p>
            <a:r>
              <a:rPr lang="en-US" sz="1600" dirty="0" smtClean="0"/>
              <a:t>It begins with the original set S as the root </a:t>
            </a:r>
            <a:r>
              <a:rPr lang="en-US" sz="1600" dirty="0" smtClean="0"/>
              <a:t>node. On </a:t>
            </a:r>
            <a:r>
              <a:rPr lang="en-US" sz="1600" dirty="0" smtClean="0"/>
              <a:t>each iteration of the algorithm, it iterates through the very unused attribute of the set S and calculates </a:t>
            </a:r>
            <a:r>
              <a:rPr lang="en-US" sz="1600" b="1" dirty="0" smtClean="0"/>
              <a:t>Entropy(H)</a:t>
            </a:r>
            <a:r>
              <a:rPr lang="en-US" sz="1600" dirty="0" smtClean="0"/>
              <a:t> and </a:t>
            </a:r>
            <a:r>
              <a:rPr lang="en-US" sz="1600" b="1" dirty="0" smtClean="0"/>
              <a:t>Information gain(IG) </a:t>
            </a:r>
            <a:r>
              <a:rPr lang="en-US" sz="1600" dirty="0" smtClean="0"/>
              <a:t>of this attribute</a:t>
            </a:r>
            <a:r>
              <a:rPr lang="en-US" sz="1600" dirty="0" smtClean="0"/>
              <a:t>.</a:t>
            </a:r>
          </a:p>
          <a:p>
            <a:endParaRPr lang="en-US" sz="1600" dirty="0" smtClean="0">
              <a:latin typeface="Bahnschrift Condensed" pitchFamily="34" charset="0"/>
            </a:endParaRPr>
          </a:p>
          <a:p>
            <a:r>
              <a:rPr lang="en-US" sz="1600" dirty="0" smtClean="0"/>
              <a:t>It then selects the attribute which has the smallest Entropy or Largest Information gain</a:t>
            </a:r>
            <a:r>
              <a:rPr lang="en-US" sz="1600" dirty="0" smtClean="0"/>
              <a:t>.</a:t>
            </a:r>
          </a:p>
          <a:p>
            <a:endParaRPr lang="en-US" sz="1600" dirty="0" smtClean="0"/>
          </a:p>
          <a:p>
            <a:r>
              <a:rPr lang="en-US" sz="1600" dirty="0" smtClean="0"/>
              <a:t>The set S is then split by the selected attribute to produce a subset of the data</a:t>
            </a:r>
            <a:r>
              <a:rPr lang="en-US" sz="1600" dirty="0" smtClean="0"/>
              <a:t>.</a:t>
            </a:r>
          </a:p>
          <a:p>
            <a:endParaRPr lang="en-US" sz="1600" dirty="0" smtClean="0"/>
          </a:p>
          <a:p>
            <a:r>
              <a:rPr lang="en-US" sz="1600" dirty="0" smtClean="0"/>
              <a:t>The algorithm continues to recur on each subset, considering only attributes never selected before</a:t>
            </a:r>
            <a:r>
              <a:rPr lang="en-US" sz="1600" dirty="0" smtClean="0"/>
              <a:t>.</a:t>
            </a:r>
          </a:p>
          <a:p>
            <a:endParaRPr lang="en-US" sz="1600" dirty="0" smtClean="0"/>
          </a:p>
        </p:txBody>
      </p:sp>
    </p:spTree>
    <p:extLst>
      <p:ext uri="{BB962C8B-B14F-4D97-AF65-F5344CB8AC3E}">
        <p14:creationId xmlns:p14="http://schemas.microsoft.com/office/powerpoint/2010/main" xmlns="" val="116802119"/>
      </p:ext>
    </p:extLst>
  </p:cSld>
  <p:clrMapOvr>
    <a:masterClrMapping/>
  </p:clrMapOvr>
  <p:transition spd="slow">
    <p:cove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6667" y="379812"/>
            <a:ext cx="5944902"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6" name="Rectangle 5"/>
          <p:cNvSpPr/>
          <p:nvPr/>
        </p:nvSpPr>
        <p:spPr>
          <a:xfrm>
            <a:off x="6323557" y="1160584"/>
            <a:ext cx="2890781" cy="646331"/>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r>
              <a:rPr lang="en-IN" dirty="0" smtClean="0"/>
              <a:t>Decision Tree  </a:t>
            </a:r>
          </a:p>
          <a:p>
            <a:r>
              <a:rPr lang="en-IN" dirty="0" smtClean="0"/>
              <a:t>Classifier modelling </a:t>
            </a:r>
            <a:endParaRPr lang="en-US" dirty="0"/>
          </a:p>
        </p:txBody>
      </p:sp>
      <p:sp>
        <p:nvSpPr>
          <p:cNvPr id="45057" name="Rectangle 1"/>
          <p:cNvSpPr>
            <a:spLocks noChangeArrowheads="1"/>
          </p:cNvSpPr>
          <p:nvPr/>
        </p:nvSpPr>
        <p:spPr bwMode="auto">
          <a:xfrm>
            <a:off x="328245" y="1902797"/>
            <a:ext cx="11441723" cy="4555093"/>
          </a:xfrm>
          <a:prstGeom prst="rect">
            <a:avLst/>
          </a:prstGeom>
          <a:ln>
            <a:headEnd/>
            <a:tailEnd/>
          </a:ln>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ctr" anchorCtr="0" compatLnSpc="1">
            <a:prstTxWarp prst="textNoShape">
              <a:avLst/>
            </a:prstTxWarp>
            <a:spAutoFit/>
          </a:bodyPr>
          <a:lstStyle/>
          <a:p>
            <a:endParaRPr lang="en-US" sz="1600" dirty="0" smtClean="0">
              <a:latin typeface="Arial Rounded MT Bold" pitchFamily="34" charset="0"/>
            </a:endParaRPr>
          </a:p>
          <a:p>
            <a:r>
              <a:rPr lang="en-US" sz="1600" dirty="0" smtClean="0">
                <a:latin typeface="Arial Rounded MT Bold" pitchFamily="34" charset="0"/>
                <a:cs typeface="Arial" pitchFamily="34" charset="0"/>
              </a:rPr>
              <a:t>Entropy is a measure of the randomness in the information being processed. The higher the entropy, the harder it is to draw any conclusions from that information.</a:t>
            </a:r>
          </a:p>
          <a:p>
            <a:endParaRPr lang="en-US" sz="1600" dirty="0" smtClean="0">
              <a:latin typeface="Arial Rounded MT Bold" pitchFamily="34" charset="0"/>
              <a:cs typeface="Arial" pitchFamily="34" charset="0"/>
            </a:endParaRPr>
          </a:p>
          <a:p>
            <a:r>
              <a:rPr lang="en-US" sz="1600" dirty="0" smtClean="0">
                <a:latin typeface="Arial Rounded MT Bold" pitchFamily="34" charset="0"/>
                <a:cs typeface="Arial" pitchFamily="34" charset="0"/>
              </a:rPr>
              <a:t>Information gain or IG is a statistical property that measures how well a given attribute separates the training examples according to their target classification. </a:t>
            </a:r>
          </a:p>
          <a:p>
            <a:endParaRPr lang="en-US" sz="1600" dirty="0" smtClean="0">
              <a:latin typeface="Arial Rounded MT Bold" pitchFamily="34" charset="0"/>
              <a:cs typeface="Arial" pitchFamily="34" charset="0"/>
            </a:endParaRPr>
          </a:p>
          <a:p>
            <a:r>
              <a:rPr lang="en-US" sz="1600" dirty="0" smtClean="0">
                <a:latin typeface="Arial Rounded MT Bold" pitchFamily="34" charset="0"/>
                <a:cs typeface="Arial" pitchFamily="34" charset="0"/>
              </a:rPr>
              <a:t>Constructing a decision tree is all about finding an attribute that returns the highest information gain and the smallest entropy.</a:t>
            </a:r>
          </a:p>
          <a:p>
            <a:pPr lvl="0" fontAlgn="base">
              <a:spcBef>
                <a:spcPct val="0"/>
              </a:spcBef>
              <a:spcAft>
                <a:spcPct val="0"/>
              </a:spcAft>
            </a:pPr>
            <a:endParaRPr kumimoji="0" lang="en-US" sz="1600" i="0" u="none" strike="noStrike" cap="none" normalizeH="0" baseline="0" dirty="0" smtClean="0">
              <a:ln>
                <a:noFill/>
              </a:ln>
              <a:solidFill>
                <a:schemeClr val="tx1"/>
              </a:solidFill>
              <a:effectLst/>
              <a:latin typeface="Arial Rounded MT Bold" pitchFamily="34" charset="0"/>
              <a:ea typeface="Calibri" pitchFamily="34" charset="0"/>
              <a:cs typeface="Arial" pitchFamily="34" charset="0"/>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smtClean="0">
                <a:ln>
                  <a:noFill/>
                </a:ln>
                <a:solidFill>
                  <a:schemeClr val="tx1"/>
                </a:solidFill>
                <a:effectLst/>
                <a:latin typeface="Arial Rounded MT Bold" pitchFamily="34" charset="0"/>
                <a:ea typeface="Calibri" pitchFamily="34" charset="0"/>
                <a:cs typeface="Arial" pitchFamily="34" charset="0"/>
              </a:rPr>
              <a:t>We will be using Decision Tree Classifier Modeling several times by tuning hyper parameters differently such as max_depth as 3, 5, 8, 10,splitter as best and random,min_samples_split as 2, 3 and 5.</a:t>
            </a:r>
          </a:p>
          <a:p>
            <a:pPr marL="0" marR="0" lvl="0" indent="0" algn="l" defTabSz="914400" rtl="0" eaLnBrk="1" fontAlgn="base" latinLnBrk="0" hangingPunct="1">
              <a:lnSpc>
                <a:spcPct val="100000"/>
              </a:lnSpc>
              <a:spcBef>
                <a:spcPct val="0"/>
              </a:spcBef>
              <a:spcAft>
                <a:spcPct val="0"/>
              </a:spcAft>
              <a:buClrTx/>
              <a:buSzTx/>
              <a:buFontTx/>
              <a:buNone/>
              <a:tabLst/>
            </a:pPr>
            <a:endParaRPr lang="en-US" sz="1600" dirty="0" smtClean="0">
              <a:latin typeface="Arial Rounded MT Bold" pitchFamily="34" charset="0"/>
              <a:cs typeface="Arial" pitchFamily="34" charset="0"/>
            </a:endParaRPr>
          </a:p>
          <a:p>
            <a:pPr fontAlgn="base">
              <a:spcBef>
                <a:spcPct val="0"/>
              </a:spcBef>
              <a:spcAft>
                <a:spcPct val="0"/>
              </a:spcAft>
            </a:pPr>
            <a:r>
              <a:rPr lang="en-IN" sz="1600" dirty="0" smtClean="0">
                <a:latin typeface="Arial Rounded MT Bold" pitchFamily="34" charset="0"/>
                <a:cs typeface="Arial" pitchFamily="34" charset="0"/>
              </a:rPr>
              <a:t>We will be using 4 different Evaluation Metrics to choose the best Prediction </a:t>
            </a:r>
            <a:r>
              <a:rPr lang="en-IN" sz="1600" dirty="0" smtClean="0">
                <a:latin typeface="Arial Rounded MT Bold" pitchFamily="34" charset="0"/>
                <a:cs typeface="Arial" pitchFamily="34" charset="0"/>
              </a:rPr>
              <a:t>Model from several instances of Decision Tree models constructed by tuning hyper parameters differently. Those </a:t>
            </a:r>
            <a:r>
              <a:rPr lang="en-IN" sz="1600" dirty="0" smtClean="0">
                <a:latin typeface="Arial Rounded MT Bold" pitchFamily="34" charset="0"/>
                <a:cs typeface="Arial" pitchFamily="34" charset="0"/>
              </a:rPr>
              <a:t>Evaluation Metrics will be </a:t>
            </a:r>
            <a:r>
              <a:rPr lang="en-US" sz="1600" dirty="0" smtClean="0">
                <a:latin typeface="Arial Rounded MT Bold" pitchFamily="34" charset="0"/>
                <a:cs typeface="Arial" pitchFamily="34" charset="0"/>
              </a:rPr>
              <a:t>classification accuracy (ACC), quadratic probability score (QPS), Matthew's Correlation Coefficient (MCC) and Area under the ROC curve.</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xmlns="" val="116802119"/>
      </p:ext>
    </p:extLst>
  </p:cSld>
  <p:clrMapOvr>
    <a:masterClrMapping/>
  </p:clrMapOvr>
  <p:transition spd="slow">
    <p:cove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6667" y="379812"/>
            <a:ext cx="6425548"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6" name="Rectangle 5"/>
          <p:cNvSpPr/>
          <p:nvPr/>
        </p:nvSpPr>
        <p:spPr>
          <a:xfrm>
            <a:off x="6323557" y="1160584"/>
            <a:ext cx="2890781" cy="646331"/>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r>
              <a:rPr lang="en-IN" dirty="0" smtClean="0"/>
              <a:t>Decision Tree  </a:t>
            </a:r>
          </a:p>
          <a:p>
            <a:r>
              <a:rPr lang="en-IN" dirty="0" smtClean="0"/>
              <a:t>Classifier modelling </a:t>
            </a:r>
            <a:endParaRPr lang="en-US" dirty="0"/>
          </a:p>
        </p:txBody>
      </p:sp>
      <p:sp>
        <p:nvSpPr>
          <p:cNvPr id="45057" name="Rectangle 1"/>
          <p:cNvSpPr>
            <a:spLocks noChangeArrowheads="1"/>
          </p:cNvSpPr>
          <p:nvPr/>
        </p:nvSpPr>
        <p:spPr bwMode="auto">
          <a:xfrm>
            <a:off x="269631" y="1969478"/>
            <a:ext cx="11453446" cy="3785652"/>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vert="horz" wrap="square" lIns="91440" tIns="45720" rIns="91440" bIns="45720" numCol="1" anchor="ctr" anchorCtr="0" compatLnSpc="1">
            <a:prstTxWarp prst="textNoShape">
              <a:avLst/>
            </a:prstTxWarp>
            <a:spAutoFit/>
          </a:bodyPr>
          <a:lstStyle/>
          <a:p>
            <a:pPr lvl="0" fontAlgn="base">
              <a:spcBef>
                <a:spcPct val="0"/>
              </a:spcBef>
              <a:spcAft>
                <a:spcPct val="0"/>
              </a:spcAft>
            </a:pPr>
            <a:r>
              <a:rPr lang="en-US" sz="1600" dirty="0" smtClean="0"/>
              <a:t>Decision trees use multiple algorithms to decide to split a node into two or more sub-nodes. The creation of sub-nodes increases the homogeneity of resultant sub-nodes. </a:t>
            </a:r>
            <a:endParaRPr lang="en-US" sz="1600" dirty="0" smtClean="0"/>
          </a:p>
          <a:p>
            <a:pPr lvl="0" fontAlgn="base">
              <a:spcBef>
                <a:spcPct val="0"/>
              </a:spcBef>
              <a:spcAft>
                <a:spcPct val="0"/>
              </a:spcAft>
            </a:pPr>
            <a:endParaRPr lang="en-US" sz="1600" dirty="0" smtClean="0"/>
          </a:p>
          <a:p>
            <a:pPr lvl="0" fontAlgn="base">
              <a:spcBef>
                <a:spcPct val="0"/>
              </a:spcBef>
              <a:spcAft>
                <a:spcPct val="0"/>
              </a:spcAft>
            </a:pPr>
            <a:r>
              <a:rPr lang="en-US" sz="1600" dirty="0" smtClean="0"/>
              <a:t>In </a:t>
            </a:r>
            <a:r>
              <a:rPr lang="en-US" sz="1600" dirty="0" smtClean="0"/>
              <a:t>other words, we can say that the purity of the node increases with respect to the target variable. The decision tree splits the nodes on all available variables and then selects the split which results in most homogeneous sub-nodes</a:t>
            </a:r>
            <a:r>
              <a:rPr lang="en-US" sz="1600" dirty="0" smtClean="0"/>
              <a:t>.</a:t>
            </a:r>
          </a:p>
          <a:p>
            <a:pPr lvl="0" fontAlgn="base">
              <a:spcBef>
                <a:spcPct val="0"/>
              </a:spcBef>
              <a:spcAft>
                <a:spcPct val="0"/>
              </a:spcAft>
            </a:pPr>
            <a:endParaRPr lang="en-US" sz="1600" dirty="0" smtClean="0"/>
          </a:p>
          <a:p>
            <a:r>
              <a:rPr lang="en-US" sz="1600" dirty="0" smtClean="0"/>
              <a:t>It begins with the original set S as the root </a:t>
            </a:r>
            <a:r>
              <a:rPr lang="en-US" sz="1600" dirty="0" smtClean="0"/>
              <a:t>node. On </a:t>
            </a:r>
            <a:r>
              <a:rPr lang="en-US" sz="1600" dirty="0" smtClean="0"/>
              <a:t>each iteration of the algorithm, it iterates through the very unused attribute of the set S and calculates </a:t>
            </a:r>
            <a:r>
              <a:rPr lang="en-US" sz="1600" b="1" dirty="0" smtClean="0"/>
              <a:t>Entropy(H)</a:t>
            </a:r>
            <a:r>
              <a:rPr lang="en-US" sz="1600" dirty="0" smtClean="0"/>
              <a:t> and </a:t>
            </a:r>
            <a:r>
              <a:rPr lang="en-US" sz="1600" b="1" dirty="0" smtClean="0"/>
              <a:t>Information gain(IG) </a:t>
            </a:r>
            <a:r>
              <a:rPr lang="en-US" sz="1600" dirty="0" smtClean="0"/>
              <a:t>of this attribute</a:t>
            </a:r>
            <a:r>
              <a:rPr lang="en-US" sz="1600" dirty="0" smtClean="0"/>
              <a:t>.</a:t>
            </a:r>
          </a:p>
          <a:p>
            <a:endParaRPr lang="en-US" sz="1600" dirty="0" smtClean="0">
              <a:latin typeface="Bahnschrift Condensed" pitchFamily="34" charset="0"/>
            </a:endParaRPr>
          </a:p>
          <a:p>
            <a:r>
              <a:rPr lang="en-US" sz="1600" dirty="0" smtClean="0"/>
              <a:t>It then selects the attribute which has the smallest Entropy or Largest Information gain</a:t>
            </a:r>
            <a:r>
              <a:rPr lang="en-US" sz="1600" dirty="0" smtClean="0"/>
              <a:t>.</a:t>
            </a:r>
          </a:p>
          <a:p>
            <a:endParaRPr lang="en-US" sz="1600" dirty="0" smtClean="0"/>
          </a:p>
          <a:p>
            <a:r>
              <a:rPr lang="en-US" sz="1600" dirty="0" smtClean="0"/>
              <a:t>The set S is then split by the selected attribute to produce a subset of the data</a:t>
            </a:r>
            <a:r>
              <a:rPr lang="en-US" sz="1600" dirty="0" smtClean="0"/>
              <a:t>.</a:t>
            </a:r>
          </a:p>
          <a:p>
            <a:endParaRPr lang="en-US" sz="1600" dirty="0" smtClean="0"/>
          </a:p>
          <a:p>
            <a:r>
              <a:rPr lang="en-US" sz="1600" dirty="0" smtClean="0"/>
              <a:t>The algorithm continues to recur on each subset, considering only attributes never selected before</a:t>
            </a:r>
            <a:r>
              <a:rPr lang="en-US" sz="1600" dirty="0" smtClean="0"/>
              <a:t>.</a:t>
            </a:r>
          </a:p>
          <a:p>
            <a:endParaRPr lang="en-US" sz="1600" dirty="0" smtClean="0"/>
          </a:p>
        </p:txBody>
      </p:sp>
    </p:spTree>
    <p:extLst>
      <p:ext uri="{BB962C8B-B14F-4D97-AF65-F5344CB8AC3E}">
        <p14:creationId xmlns:p14="http://schemas.microsoft.com/office/powerpoint/2010/main" xmlns="" val="116802119"/>
      </p:ext>
    </p:extLst>
  </p:cSld>
  <p:clrMapOvr>
    <a:masterClrMapping/>
  </p:clrMapOvr>
  <p:transition spd="slow">
    <p:cove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6667" y="379812"/>
            <a:ext cx="6624841"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6" name="Rectangle 5"/>
          <p:cNvSpPr/>
          <p:nvPr/>
        </p:nvSpPr>
        <p:spPr>
          <a:xfrm>
            <a:off x="6323557" y="1160584"/>
            <a:ext cx="2890781" cy="646331"/>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r>
              <a:rPr lang="en-IN" dirty="0" smtClean="0"/>
              <a:t>Random Forest Classifier modelling </a:t>
            </a:r>
            <a:endParaRPr lang="en-US" dirty="0"/>
          </a:p>
        </p:txBody>
      </p:sp>
      <p:pic>
        <p:nvPicPr>
          <p:cNvPr id="47106" name="Picture 2"/>
          <p:cNvPicPr>
            <a:picLocks noChangeAspect="1" noChangeArrowheads="1"/>
          </p:cNvPicPr>
          <p:nvPr/>
        </p:nvPicPr>
        <p:blipFill>
          <a:blip r:embed="rId2">
            <a:duotone>
              <a:prstClr val="black"/>
              <a:schemeClr val="accent1">
                <a:tint val="45000"/>
                <a:satMod val="400000"/>
              </a:schemeClr>
            </a:duotone>
          </a:blip>
          <a:srcRect/>
          <a:stretch>
            <a:fillRect/>
          </a:stretch>
        </p:blipFill>
        <p:spPr bwMode="auto">
          <a:xfrm>
            <a:off x="880330" y="2096233"/>
            <a:ext cx="8838101" cy="3790950"/>
          </a:xfrm>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xmlns="" val="116802119"/>
      </p:ext>
    </p:extLst>
  </p:cSld>
  <p:clrMapOvr>
    <a:masterClrMapping/>
  </p:clrMapOvr>
  <p:transition spd="slow">
    <p:cove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6667" y="379812"/>
            <a:ext cx="6730348"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6" name="Rectangle 5"/>
          <p:cNvSpPr/>
          <p:nvPr/>
        </p:nvSpPr>
        <p:spPr>
          <a:xfrm>
            <a:off x="6323557" y="1160584"/>
            <a:ext cx="4461674" cy="369332"/>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r>
              <a:rPr lang="en-IN" dirty="0" smtClean="0"/>
              <a:t>Random Forest Classifier modelling </a:t>
            </a:r>
            <a:endParaRPr lang="en-US" dirty="0"/>
          </a:p>
        </p:txBody>
      </p:sp>
      <p:sp>
        <p:nvSpPr>
          <p:cNvPr id="5" name="Rectangle 4"/>
          <p:cNvSpPr/>
          <p:nvPr/>
        </p:nvSpPr>
        <p:spPr>
          <a:xfrm>
            <a:off x="257908" y="1593229"/>
            <a:ext cx="11664461" cy="4801314"/>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dirty="0" smtClean="0"/>
              <a:t>Random Forest </a:t>
            </a:r>
            <a:r>
              <a:rPr lang="en-US" dirty="0" smtClean="0"/>
              <a:t>is based </a:t>
            </a:r>
            <a:r>
              <a:rPr lang="en-US" dirty="0" smtClean="0"/>
              <a:t>on the concept of ensemble learning, which is a process of combining multiple classifiers to solve a complex problem and to improve the performance of the model.</a:t>
            </a:r>
          </a:p>
          <a:p>
            <a:endParaRPr lang="en-US" dirty="0" smtClean="0"/>
          </a:p>
          <a:p>
            <a:r>
              <a:rPr lang="en-US" dirty="0" smtClean="0"/>
              <a:t>Random Forest is a classifier that contains a number of decision trees on various subsets of the given dataset and takes the average to improve the predictive accuracy of that </a:t>
            </a:r>
            <a:r>
              <a:rPr lang="en-US" dirty="0" smtClean="0"/>
              <a:t>dataset. Instead </a:t>
            </a:r>
            <a:r>
              <a:rPr lang="en-US" dirty="0" smtClean="0"/>
              <a:t>of relying on one decision tree, the random forest takes the prediction from each tree and based on the majority votes of predictions, and it predicts the final </a:t>
            </a:r>
            <a:r>
              <a:rPr lang="en-US" dirty="0" smtClean="0"/>
              <a:t>output. The </a:t>
            </a:r>
            <a:r>
              <a:rPr lang="en-US" dirty="0" smtClean="0"/>
              <a:t>greater number of trees in the forest leads to higher accuracy and prevents the  </a:t>
            </a:r>
            <a:r>
              <a:rPr lang="en-US" dirty="0" smtClean="0"/>
              <a:t>problem </a:t>
            </a:r>
            <a:r>
              <a:rPr lang="en-US" dirty="0" smtClean="0"/>
              <a:t>of  </a:t>
            </a:r>
            <a:r>
              <a:rPr lang="en-US" dirty="0" smtClean="0"/>
              <a:t>over fitting.</a:t>
            </a:r>
          </a:p>
          <a:p>
            <a:endParaRPr lang="en-US" dirty="0" smtClean="0"/>
          </a:p>
          <a:p>
            <a:r>
              <a:rPr lang="en-IN" dirty="0" smtClean="0"/>
              <a:t>We will </a:t>
            </a:r>
            <a:r>
              <a:rPr lang="en-IN" dirty="0" smtClean="0"/>
              <a:t> </a:t>
            </a:r>
            <a:r>
              <a:rPr lang="en-IN" dirty="0" smtClean="0"/>
              <a:t>be using Random Forest Classifier Modelling several times by tuning its hyper parameters differently such as random_state as 42, max_depth as 3, 5, 8 and 10,n_estimators as 100,200 and 400</a:t>
            </a:r>
            <a:r>
              <a:rPr lang="en-IN" dirty="0" smtClean="0"/>
              <a:t>.</a:t>
            </a:r>
          </a:p>
          <a:p>
            <a:endParaRPr lang="en-IN" dirty="0" smtClean="0"/>
          </a:p>
          <a:p>
            <a:r>
              <a:rPr lang="en-IN" dirty="0" smtClean="0">
                <a:cs typeface="Arial" pitchFamily="34" charset="0"/>
              </a:rPr>
              <a:t>We </a:t>
            </a:r>
            <a:r>
              <a:rPr lang="en-IN" dirty="0" smtClean="0">
                <a:cs typeface="Arial" pitchFamily="34" charset="0"/>
              </a:rPr>
              <a:t>will be using 4 different Evaluation Metrics to choose the best Prediction Model from several instances of </a:t>
            </a:r>
            <a:r>
              <a:rPr lang="en-IN" dirty="0" smtClean="0">
                <a:cs typeface="Arial" pitchFamily="34" charset="0"/>
              </a:rPr>
              <a:t>Random Forest models </a:t>
            </a:r>
            <a:r>
              <a:rPr lang="en-IN" dirty="0" smtClean="0">
                <a:cs typeface="Arial" pitchFamily="34" charset="0"/>
              </a:rPr>
              <a:t>constructed by tuning hyper parameters differently. Those Evaluation Metrics will be </a:t>
            </a:r>
            <a:r>
              <a:rPr lang="en-US" dirty="0" smtClean="0">
                <a:cs typeface="Arial" pitchFamily="34" charset="0"/>
              </a:rPr>
              <a:t>classification accuracy (ACC), quadratic probability score (QPS), Matthew's Correlation Coefficient (MCC) and Area under the ROC </a:t>
            </a:r>
            <a:r>
              <a:rPr lang="en-US" dirty="0" smtClean="0">
                <a:cs typeface="Arial" pitchFamily="34" charset="0"/>
              </a:rPr>
              <a:t>curve.</a:t>
            </a:r>
            <a:endParaRPr lang="en-US" dirty="0" smtClean="0"/>
          </a:p>
          <a:p>
            <a:endParaRPr lang="en-US" dirty="0"/>
          </a:p>
        </p:txBody>
      </p:sp>
    </p:spTree>
    <p:extLst>
      <p:ext uri="{BB962C8B-B14F-4D97-AF65-F5344CB8AC3E}">
        <p14:creationId xmlns:p14="http://schemas.microsoft.com/office/powerpoint/2010/main" xmlns="" val="116802119"/>
      </p:ext>
    </p:extLst>
  </p:cSld>
  <p:clrMapOvr>
    <a:masterClrMapping/>
  </p:clrMapOvr>
  <p:transition spd="slow">
    <p:cove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6667" y="379812"/>
            <a:ext cx="6085579"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6" name="Rectangle 5"/>
          <p:cNvSpPr/>
          <p:nvPr/>
        </p:nvSpPr>
        <p:spPr>
          <a:xfrm>
            <a:off x="6323557" y="1160584"/>
            <a:ext cx="2890781" cy="646331"/>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r>
              <a:rPr lang="en-IN" dirty="0" smtClean="0"/>
              <a:t>XG Boost</a:t>
            </a:r>
          </a:p>
          <a:p>
            <a:r>
              <a:rPr lang="en-IN" dirty="0" smtClean="0"/>
              <a:t>Classifier modelling </a:t>
            </a:r>
            <a:endParaRPr lang="en-US" dirty="0"/>
          </a:p>
        </p:txBody>
      </p:sp>
      <p:pic>
        <p:nvPicPr>
          <p:cNvPr id="48130" name="Picture 2"/>
          <p:cNvPicPr>
            <a:picLocks noChangeAspect="1" noChangeArrowheads="1"/>
          </p:cNvPicPr>
          <p:nvPr/>
        </p:nvPicPr>
        <p:blipFill>
          <a:blip r:embed="rId2"/>
          <a:srcRect/>
          <a:stretch>
            <a:fillRect/>
          </a:stretch>
        </p:blipFill>
        <p:spPr bwMode="auto">
          <a:xfrm>
            <a:off x="680305" y="1969477"/>
            <a:ext cx="10667633" cy="4243754"/>
          </a:xfrm>
          <a:prstGeom prst="rect">
            <a:avLst/>
          </a:prstGeom>
          <a:noFill/>
          <a:ln w="9525">
            <a:noFill/>
            <a:miter lim="800000"/>
            <a:headEnd/>
            <a:tailEnd/>
          </a:ln>
          <a:effectLst/>
        </p:spPr>
      </p:pic>
    </p:spTree>
    <p:extLst>
      <p:ext uri="{BB962C8B-B14F-4D97-AF65-F5344CB8AC3E}">
        <p14:creationId xmlns:p14="http://schemas.microsoft.com/office/powerpoint/2010/main" xmlns="" val="116802119"/>
      </p:ext>
    </p:extLst>
  </p:cSld>
  <p:clrMapOvr>
    <a:masterClrMapping/>
  </p:clrMapOvr>
  <p:transition spd="slow">
    <p:cove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9788" y="365125"/>
            <a:ext cx="8726243" cy="1325563"/>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IN" dirty="0"/>
              <a:t>Background Information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pic>
        <p:nvPicPr>
          <p:cNvPr id="10" name="Content Placeholder 9" descr="herd_mentality.jpg"/>
          <p:cNvPicPr>
            <a:picLocks noGrp="1" noChangeAspect="1"/>
          </p:cNvPicPr>
          <p:nvPr>
            <p:ph sz="half" idx="2"/>
          </p:nvPr>
        </p:nvPicPr>
        <p:blipFill>
          <a:blip r:embed="rId2"/>
          <a:stretch>
            <a:fillRect/>
          </a:stretch>
        </p:blipFill>
        <p:spPr>
          <a:xfrm>
            <a:off x="839788" y="2039815"/>
            <a:ext cx="5157787" cy="3875037"/>
          </a:xfrm>
        </p:spPr>
      </p:pic>
      <p:sp>
        <p:nvSpPr>
          <p:cNvPr id="9" name="Content Placeholder 8"/>
          <p:cNvSpPr>
            <a:spLocks noGrp="1"/>
          </p:cNvSpPr>
          <p:nvPr>
            <p:ph sz="quarter" idx="4"/>
          </p:nvPr>
        </p:nvSpPr>
        <p:spPr/>
        <p:txBody>
          <a:bodyPr/>
          <a:lstStyle/>
          <a:p>
            <a:r>
              <a:rPr lang="en-US" dirty="0" smtClean="0"/>
              <a:t>Majority of share market investment decisions are highly influenced by herd mentality.</a:t>
            </a:r>
            <a:endParaRPr lang="en-US" dirty="0"/>
          </a:p>
        </p:txBody>
      </p:sp>
    </p:spTree>
    <p:extLst>
      <p:ext uri="{BB962C8B-B14F-4D97-AF65-F5344CB8AC3E}">
        <p14:creationId xmlns:p14="http://schemas.microsoft.com/office/powerpoint/2010/main" xmlns="" val="2794430881"/>
      </p:ext>
    </p:extLst>
  </p:cSld>
  <p:clrMapOvr>
    <a:masterClrMapping/>
  </p:clrMapOvr>
  <p:transition>
    <p:dissolv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6667" y="379812"/>
            <a:ext cx="7281333"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Rectangle 4"/>
          <p:cNvSpPr/>
          <p:nvPr/>
        </p:nvSpPr>
        <p:spPr>
          <a:xfrm>
            <a:off x="527538" y="1570892"/>
            <a:ext cx="10832124" cy="3416320"/>
          </a:xfrm>
          <a:prstGeom prst="rect">
            <a:avLst/>
          </a:prstGeom>
        </p:spPr>
        <p:style>
          <a:lnRef idx="1">
            <a:schemeClr val="accent5"/>
          </a:lnRef>
          <a:fillRef idx="2">
            <a:schemeClr val="accent5"/>
          </a:fillRef>
          <a:effectRef idx="1">
            <a:schemeClr val="accent5"/>
          </a:effectRef>
          <a:fontRef idx="minor">
            <a:schemeClr val="dk1"/>
          </a:fontRef>
        </p:style>
        <p:txBody>
          <a:bodyPr wrap="square">
            <a:spAutoFit/>
          </a:bodyPr>
          <a:lstStyle/>
          <a:p>
            <a:r>
              <a:rPr lang="en-US" dirty="0" smtClean="0"/>
              <a:t>A Gradient Boosting Decision Trees (GBDT) is a decision tree ensemble learning algorithm similar to random forest, for classification and regression. </a:t>
            </a:r>
            <a:endParaRPr lang="en-US" dirty="0" smtClean="0"/>
          </a:p>
          <a:p>
            <a:endParaRPr lang="en-US" dirty="0" smtClean="0"/>
          </a:p>
          <a:p>
            <a:r>
              <a:rPr lang="en-US" dirty="0" smtClean="0"/>
              <a:t>Ensemble </a:t>
            </a:r>
            <a:r>
              <a:rPr lang="en-US" dirty="0" smtClean="0"/>
              <a:t>learning algorithms combine multiple machine learning algorithms to obtain a better model.</a:t>
            </a:r>
          </a:p>
          <a:p>
            <a:endParaRPr lang="en-US" dirty="0" smtClean="0"/>
          </a:p>
          <a:p>
            <a:r>
              <a:rPr lang="en-US" dirty="0" smtClean="0"/>
              <a:t>Both </a:t>
            </a:r>
            <a:r>
              <a:rPr lang="en-US" dirty="0" smtClean="0"/>
              <a:t>random forest and GBDT build a model consisting of multiple decision trees. The difference is in how the trees are built and combined</a:t>
            </a:r>
            <a:r>
              <a:rPr lang="en-US" dirty="0" smtClean="0"/>
              <a:t>.</a:t>
            </a:r>
          </a:p>
          <a:p>
            <a:endParaRPr lang="en-US" dirty="0" smtClean="0"/>
          </a:p>
          <a:p>
            <a:r>
              <a:rPr lang="en-US" dirty="0" smtClean="0"/>
              <a:t>Random forest uses a technique called bagging to build full decision trees in parallel from random bootstrap samples of the data set. The final prediction is an average of all of the decision tree predictions.</a:t>
            </a:r>
            <a:endParaRPr lang="en-US" dirty="0"/>
          </a:p>
        </p:txBody>
      </p:sp>
    </p:spTree>
    <p:extLst>
      <p:ext uri="{BB962C8B-B14F-4D97-AF65-F5344CB8AC3E}">
        <p14:creationId xmlns:p14="http://schemas.microsoft.com/office/powerpoint/2010/main" xmlns="" val="116802119"/>
      </p:ext>
    </p:extLst>
  </p:cSld>
  <p:clrMapOvr>
    <a:masterClrMapping/>
  </p:clrMapOvr>
  <p:transition spd="slow">
    <p:cove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6667" y="379812"/>
            <a:ext cx="6671733"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6" name="Rectangle 5"/>
          <p:cNvSpPr/>
          <p:nvPr/>
        </p:nvSpPr>
        <p:spPr>
          <a:xfrm>
            <a:off x="6311834" y="1101968"/>
            <a:ext cx="5387797" cy="369332"/>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r>
              <a:rPr lang="en-IN" dirty="0" smtClean="0"/>
              <a:t>XG Boost Classifier modelling </a:t>
            </a:r>
            <a:endParaRPr lang="en-US" dirty="0"/>
          </a:p>
        </p:txBody>
      </p:sp>
      <p:sp>
        <p:nvSpPr>
          <p:cNvPr id="5" name="Rectangle 4"/>
          <p:cNvSpPr/>
          <p:nvPr/>
        </p:nvSpPr>
        <p:spPr>
          <a:xfrm>
            <a:off x="339970" y="1561073"/>
            <a:ext cx="11582400" cy="4801314"/>
          </a:xfrm>
          <a:prstGeom prst="rect">
            <a:avLst/>
          </a:prstGeom>
        </p:spPr>
        <p:style>
          <a:lnRef idx="0">
            <a:scrgbClr r="0" g="0" b="0"/>
          </a:lnRef>
          <a:fillRef idx="1001">
            <a:schemeClr val="lt2"/>
          </a:fillRef>
          <a:effectRef idx="0">
            <a:scrgbClr r="0" g="0" b="0"/>
          </a:effectRef>
          <a:fontRef idx="major"/>
        </p:style>
        <p:txBody>
          <a:bodyPr wrap="square">
            <a:spAutoFit/>
          </a:bodyPr>
          <a:lstStyle/>
          <a:p>
            <a:r>
              <a:rPr lang="en-US" dirty="0" smtClean="0"/>
              <a:t>Gradient boosting is an extension of boosting where the process of additively generating weak models is formalized as a gradient descent algorithm over an objective function. Gradient boosting sets targeted outcomes for the next model in an effort to minimize errors. Targeted outcomes for each case are based on the gradient of the error (hence the name gradient boosting) with respect to the prediction.</a:t>
            </a:r>
          </a:p>
          <a:p>
            <a:endParaRPr lang="en-US" dirty="0" smtClean="0"/>
          </a:p>
          <a:p>
            <a:r>
              <a:rPr lang="en-US" dirty="0" smtClean="0"/>
              <a:t>XGBoost is a scalable and highly accurate implementation of gradient boosting that pushes the limits of computing power for boosted tree algorithms, being built largely for energizing machine learning model performance and computational speed</a:t>
            </a:r>
            <a:r>
              <a:rPr lang="en-US" dirty="0" smtClean="0"/>
              <a:t>.</a:t>
            </a:r>
          </a:p>
          <a:p>
            <a:endParaRPr lang="en-US" dirty="0" smtClean="0"/>
          </a:p>
          <a:p>
            <a:r>
              <a:rPr lang="en-IN" dirty="0" smtClean="0"/>
              <a:t>We will then also be using XGBoost Classifier Modelling several times by tuning its hyper parameters differently such as booster as gbtree,max_depth as 3, 5, 8 and 10,n_estimators as 100,200 and 400,random_state as 42,objective as binary: logistic</a:t>
            </a:r>
            <a:r>
              <a:rPr lang="en-IN" dirty="0" smtClean="0"/>
              <a:t>.</a:t>
            </a:r>
          </a:p>
          <a:p>
            <a:endParaRPr lang="en-IN" dirty="0" smtClean="0"/>
          </a:p>
          <a:p>
            <a:r>
              <a:rPr lang="en-IN" dirty="0" smtClean="0">
                <a:cs typeface="Arial" pitchFamily="34" charset="0"/>
              </a:rPr>
              <a:t>We will be using 4 different Evaluation Metrics to choose the best Prediction Model from several instances of </a:t>
            </a:r>
            <a:r>
              <a:rPr lang="en-IN" dirty="0" smtClean="0">
                <a:cs typeface="Arial" pitchFamily="34" charset="0"/>
              </a:rPr>
              <a:t>XG Boost models </a:t>
            </a:r>
            <a:r>
              <a:rPr lang="en-IN" dirty="0" smtClean="0">
                <a:cs typeface="Arial" pitchFamily="34" charset="0"/>
              </a:rPr>
              <a:t>constructed by tuning hyper parameters differently. Those Evaluation Metrics will be </a:t>
            </a:r>
            <a:r>
              <a:rPr lang="en-US" dirty="0" smtClean="0">
                <a:cs typeface="Arial" pitchFamily="34" charset="0"/>
              </a:rPr>
              <a:t>classification accuracy (ACC), quadratic probability score (QPS), Matthew's Correlation Coefficient (MCC) and Area under the ROC </a:t>
            </a:r>
            <a:r>
              <a:rPr lang="en-US" dirty="0" smtClean="0">
                <a:cs typeface="Arial" pitchFamily="34" charset="0"/>
              </a:rPr>
              <a:t>curve.</a:t>
            </a:r>
            <a:endParaRPr lang="en-US" dirty="0" smtClean="0"/>
          </a:p>
        </p:txBody>
      </p:sp>
    </p:spTree>
    <p:extLst>
      <p:ext uri="{BB962C8B-B14F-4D97-AF65-F5344CB8AC3E}">
        <p14:creationId xmlns:p14="http://schemas.microsoft.com/office/powerpoint/2010/main" xmlns="" val="116802119"/>
      </p:ext>
    </p:extLst>
  </p:cSld>
  <p:clrMapOvr>
    <a:masterClrMapping/>
  </p:clrMapOvr>
  <p:transition spd="slow">
    <p:cove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6667" y="379812"/>
            <a:ext cx="6730348"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6" name="Rectangle 5"/>
          <p:cNvSpPr/>
          <p:nvPr/>
        </p:nvSpPr>
        <p:spPr>
          <a:xfrm>
            <a:off x="6311834" y="1101968"/>
            <a:ext cx="5387797" cy="369332"/>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r>
              <a:rPr lang="en-IN" dirty="0" smtClean="0"/>
              <a:t>Evaluation Metrics</a:t>
            </a:r>
            <a:endParaRPr lang="en-US" dirty="0"/>
          </a:p>
        </p:txBody>
      </p:sp>
      <p:sp>
        <p:nvSpPr>
          <p:cNvPr id="5" name="Rectangle 4"/>
          <p:cNvSpPr/>
          <p:nvPr/>
        </p:nvSpPr>
        <p:spPr>
          <a:xfrm>
            <a:off x="339970" y="1561073"/>
            <a:ext cx="11582400" cy="4801314"/>
          </a:xfrm>
          <a:prstGeom prst="rect">
            <a:avLst/>
          </a:prstGeom>
        </p:spPr>
        <p:style>
          <a:lnRef idx="0">
            <a:scrgbClr r="0" g="0" b="0"/>
          </a:lnRef>
          <a:fillRef idx="1001">
            <a:schemeClr val="lt2"/>
          </a:fillRef>
          <a:effectRef idx="0">
            <a:scrgbClr r="0" g="0" b="0"/>
          </a:effectRef>
          <a:fontRef idx="major"/>
        </p:style>
        <p:txBody>
          <a:bodyPr wrap="square">
            <a:spAutoFit/>
          </a:bodyPr>
          <a:lstStyle/>
          <a:p>
            <a:r>
              <a:rPr lang="en-US" dirty="0" smtClean="0"/>
              <a:t>The model outputs are received in two forms: probability forecasts and binary classification of regime states. We consider multiple error metrics to evaluate a classification model performance. A natural metric is classification accuracy (ACC).</a:t>
            </a:r>
          </a:p>
          <a:p>
            <a:endParaRPr lang="en-US" dirty="0" smtClean="0"/>
          </a:p>
          <a:p>
            <a:r>
              <a:rPr lang="en-US" dirty="0" smtClean="0"/>
              <a:t>Quadratic probability score (QPS) evaluates prediction performance in terms of probabilities. QPS does not evaluate classification ability. If two models have different probability outputs, they might have same ACC score but not same QPS which is mean squared error of probability forecasts. In a perfect prediction setting, QPS equals 0. The lower the value of QPS, the better is the model performance. </a:t>
            </a:r>
            <a:endParaRPr lang="en-US" dirty="0" smtClean="0"/>
          </a:p>
          <a:p>
            <a:endParaRPr lang="en-US" dirty="0" smtClean="0"/>
          </a:p>
          <a:p>
            <a:r>
              <a:rPr lang="en-US" dirty="0" smtClean="0"/>
              <a:t>The Matthew's Correlation Coefficient (MCC) is also reported as an evaluation metric and deployed widely in the field of computational biology. In perfect prediction setting MCC equals 1 and the worst value is -1. Therefore the higher the MCC score the better the classification performance.</a:t>
            </a:r>
          </a:p>
          <a:p>
            <a:endParaRPr lang="en-US" dirty="0" smtClean="0"/>
          </a:p>
          <a:p>
            <a:r>
              <a:rPr lang="en-US" dirty="0" smtClean="0"/>
              <a:t> Receiver operating characteristic (ROC) curve is a common choice in imbalanced classification problems. ROC curve plots true positive rate against false positive rate at various threshold settings. Area under the ROC curve (AUC) generates summary statistic for ROC metric. Higher the AUC value, the better is the model performance.</a:t>
            </a:r>
          </a:p>
        </p:txBody>
      </p:sp>
    </p:spTree>
    <p:extLst>
      <p:ext uri="{BB962C8B-B14F-4D97-AF65-F5344CB8AC3E}">
        <p14:creationId xmlns:p14="http://schemas.microsoft.com/office/powerpoint/2010/main" xmlns="" val="116802119"/>
      </p:ext>
    </p:extLst>
  </p:cSld>
  <p:clrMapOvr>
    <a:masterClrMapping/>
  </p:clrMapOvr>
  <p:transition spd="slow">
    <p:cove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6667" y="379812"/>
            <a:ext cx="7070318"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6" name="Rectangle 5"/>
          <p:cNvSpPr/>
          <p:nvPr/>
        </p:nvSpPr>
        <p:spPr>
          <a:xfrm>
            <a:off x="4302370" y="1101968"/>
            <a:ext cx="7397262" cy="369332"/>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r>
              <a:rPr lang="en-US" dirty="0" smtClean="0"/>
              <a:t>Cross-Validation </a:t>
            </a:r>
            <a:r>
              <a:rPr lang="en-US" dirty="0" smtClean="0"/>
              <a:t>and </a:t>
            </a:r>
            <a:r>
              <a:rPr lang="en-US" dirty="0" smtClean="0"/>
              <a:t>Rolling-Window Technique</a:t>
            </a:r>
            <a:endParaRPr lang="en-US" dirty="0"/>
          </a:p>
        </p:txBody>
      </p:sp>
      <p:sp>
        <p:nvSpPr>
          <p:cNvPr id="5" name="Rectangle 4"/>
          <p:cNvSpPr/>
          <p:nvPr/>
        </p:nvSpPr>
        <p:spPr>
          <a:xfrm>
            <a:off x="339970" y="1561073"/>
            <a:ext cx="11582400" cy="4247317"/>
          </a:xfrm>
          <a:prstGeom prst="rect">
            <a:avLst/>
          </a:prstGeom>
        </p:spPr>
        <p:style>
          <a:lnRef idx="0">
            <a:scrgbClr r="0" g="0" b="0"/>
          </a:lnRef>
          <a:fillRef idx="1001">
            <a:schemeClr val="lt2"/>
          </a:fillRef>
          <a:effectRef idx="0">
            <a:scrgbClr r="0" g="0" b="0"/>
          </a:effectRef>
          <a:fontRef idx="major"/>
        </p:style>
        <p:txBody>
          <a:bodyPr wrap="square">
            <a:spAutoFit/>
          </a:bodyPr>
          <a:lstStyle/>
          <a:p>
            <a:r>
              <a:rPr lang="en-US" dirty="0" smtClean="0"/>
              <a:t>We will be applying Cross-Validation Technique and Rolling-Window Technique while Building prediction Models</a:t>
            </a:r>
            <a:r>
              <a:rPr lang="en-US" dirty="0" smtClean="0"/>
              <a:t>.</a:t>
            </a:r>
          </a:p>
          <a:p>
            <a:endParaRPr lang="en-US" dirty="0" smtClean="0"/>
          </a:p>
          <a:p>
            <a:r>
              <a:rPr lang="en-US" dirty="0" smtClean="0"/>
              <a:t>Cross-validation </a:t>
            </a:r>
            <a:r>
              <a:rPr lang="en-US" dirty="0" smtClean="0"/>
              <a:t>is a common framework for hyper parameter tuning in the ML field. In the standard k-fold framework, training data is randomly grouped into k folds. </a:t>
            </a:r>
            <a:endParaRPr lang="en-US" dirty="0" smtClean="0"/>
          </a:p>
          <a:p>
            <a:endParaRPr lang="en-US" dirty="0" smtClean="0"/>
          </a:p>
          <a:p>
            <a:r>
              <a:rPr lang="en-US" dirty="0" smtClean="0"/>
              <a:t>In </a:t>
            </a:r>
            <a:r>
              <a:rPr lang="en-US" dirty="0" smtClean="0"/>
              <a:t>each iteration, model is trained on k-1 folds, and the remaining fold is used for validation. After k iteration, average of the model score is computed from validation sets. </a:t>
            </a:r>
          </a:p>
          <a:p>
            <a:endParaRPr lang="en-US" dirty="0" smtClean="0"/>
          </a:p>
          <a:p>
            <a:r>
              <a:rPr lang="en-US" dirty="0" smtClean="0"/>
              <a:t>Since our dataset has a time series property, we implement the cross-validation to keep temporal dependency and avoid look ahead bias. </a:t>
            </a:r>
            <a:endParaRPr lang="en-US" dirty="0" smtClean="0"/>
          </a:p>
          <a:p>
            <a:endParaRPr lang="en-US" dirty="0" smtClean="0"/>
          </a:p>
          <a:p>
            <a:r>
              <a:rPr lang="en-US" dirty="0" smtClean="0"/>
              <a:t>We </a:t>
            </a:r>
            <a:r>
              <a:rPr lang="en-US" dirty="0" smtClean="0"/>
              <a:t>create  </a:t>
            </a:r>
            <a:r>
              <a:rPr lang="en-US" dirty="0" smtClean="0"/>
              <a:t>𝑘 </a:t>
            </a:r>
            <a:r>
              <a:rPr lang="en-US" dirty="0" smtClean="0"/>
              <a:t>-folds as block of time periods, and move training and validation sets in a rolling basis. After the model hyper parameter optimization, out-of-sample predictions are performed in a rolling window basis with a length of 150 months.</a:t>
            </a:r>
          </a:p>
        </p:txBody>
      </p:sp>
    </p:spTree>
    <p:extLst>
      <p:ext uri="{BB962C8B-B14F-4D97-AF65-F5344CB8AC3E}">
        <p14:creationId xmlns:p14="http://schemas.microsoft.com/office/powerpoint/2010/main" xmlns="" val="116802119"/>
      </p:ext>
    </p:extLst>
  </p:cSld>
  <p:clrMapOvr>
    <a:masterClrMapping/>
  </p:clrMapOvr>
  <p:transition spd="slow">
    <p:cove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6667" y="379812"/>
            <a:ext cx="7304779"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6" name="Rectangle 5"/>
          <p:cNvSpPr/>
          <p:nvPr/>
        </p:nvSpPr>
        <p:spPr>
          <a:xfrm>
            <a:off x="4302370" y="1101968"/>
            <a:ext cx="7397262" cy="369332"/>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r>
              <a:rPr lang="en-US" dirty="0" smtClean="0"/>
              <a:t>Leader Board for comparison of Evaluation Metrics</a:t>
            </a:r>
            <a:endParaRPr lang="en-US" dirty="0"/>
          </a:p>
        </p:txBody>
      </p:sp>
      <p:pic>
        <p:nvPicPr>
          <p:cNvPr id="7" name="Picture 6"/>
          <p:cNvPicPr/>
          <p:nvPr/>
        </p:nvPicPr>
        <p:blipFill>
          <a:blip r:embed="rId2"/>
          <a:srcRect/>
          <a:stretch>
            <a:fillRect/>
          </a:stretch>
        </p:blipFill>
        <p:spPr bwMode="auto">
          <a:xfrm>
            <a:off x="820615" y="1693230"/>
            <a:ext cx="10257693" cy="4402769"/>
          </a:xfrm>
          <a:prstGeom prst="rect">
            <a:avLst/>
          </a:prstGeom>
          <a:noFill/>
          <a:ln w="9525">
            <a:noFill/>
            <a:miter lim="800000"/>
            <a:headEnd/>
            <a:tailEnd/>
          </a:ln>
        </p:spPr>
      </p:pic>
    </p:spTree>
    <p:extLst>
      <p:ext uri="{BB962C8B-B14F-4D97-AF65-F5344CB8AC3E}">
        <p14:creationId xmlns:p14="http://schemas.microsoft.com/office/powerpoint/2010/main" xmlns="" val="116802119"/>
      </p:ext>
    </p:extLst>
  </p:cSld>
  <p:clrMapOvr>
    <a:masterClrMapping/>
  </p:clrMapOvr>
  <p:transition spd="slow">
    <p:cove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6667" y="379812"/>
            <a:ext cx="6976533"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6" name="Rectangle 5"/>
          <p:cNvSpPr/>
          <p:nvPr/>
        </p:nvSpPr>
        <p:spPr>
          <a:xfrm>
            <a:off x="4302370" y="1101968"/>
            <a:ext cx="7397262" cy="646331"/>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r>
              <a:rPr lang="en-US" dirty="0" smtClean="0"/>
              <a:t>Sample Dashboard Defining Zones of Recession </a:t>
            </a:r>
          </a:p>
          <a:p>
            <a:r>
              <a:rPr lang="en-US" dirty="0" smtClean="0"/>
              <a:t>and Bullish/Bearish Regimes</a:t>
            </a:r>
            <a:endParaRPr lang="en-US" dirty="0"/>
          </a:p>
        </p:txBody>
      </p:sp>
      <p:pic>
        <p:nvPicPr>
          <p:cNvPr id="5" name="Picture 4"/>
          <p:cNvPicPr/>
          <p:nvPr/>
        </p:nvPicPr>
        <p:blipFill>
          <a:blip r:embed="rId2"/>
          <a:srcRect/>
          <a:stretch>
            <a:fillRect/>
          </a:stretch>
        </p:blipFill>
        <p:spPr bwMode="auto">
          <a:xfrm>
            <a:off x="738553" y="1817077"/>
            <a:ext cx="10832123" cy="4513384"/>
          </a:xfrm>
          <a:prstGeom prst="rect">
            <a:avLst/>
          </a:prstGeom>
          <a:noFill/>
          <a:ln w="9525">
            <a:noFill/>
            <a:miter lim="800000"/>
            <a:headEnd/>
            <a:tailEnd/>
          </a:ln>
        </p:spPr>
      </p:pic>
    </p:spTree>
    <p:extLst>
      <p:ext uri="{BB962C8B-B14F-4D97-AF65-F5344CB8AC3E}">
        <p14:creationId xmlns:p14="http://schemas.microsoft.com/office/powerpoint/2010/main" xmlns="" val="116802119"/>
      </p:ext>
    </p:extLst>
  </p:cSld>
  <p:clrMapOvr>
    <a:masterClrMapping/>
  </p:clrMapOvr>
  <p:transition spd="slow">
    <p:cove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6667" y="379812"/>
            <a:ext cx="6378656"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pPr algn="l"/>
            <a:r>
              <a:rPr lang="en-US" b="1" dirty="0" smtClean="0"/>
              <a:t/>
            </a:r>
            <a:br>
              <a:rPr lang="en-US" b="1" dirty="0" smtClean="0"/>
            </a:br>
            <a:r>
              <a:rPr lang="en-US" b="1" dirty="0" smtClean="0"/>
              <a:t/>
            </a:r>
            <a:br>
              <a:rPr lang="en-US" b="1" dirty="0" smtClean="0"/>
            </a:br>
            <a:r>
              <a:rPr lang="en-IN" dirty="0"/>
              <a:t>References</a:t>
            </a:r>
            <a:r>
              <a:rPr lang="en-IN" dirty="0" smtClean="0"/>
              <a:t>:</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 name="Rectangle 1"/>
          <p:cNvSpPr/>
          <p:nvPr/>
        </p:nvSpPr>
        <p:spPr>
          <a:xfrm>
            <a:off x="433753" y="1250246"/>
            <a:ext cx="10785231" cy="4031873"/>
          </a:xfrm>
          <a:prstGeom prst="rect">
            <a:avLst/>
          </a:prstGeom>
          <a:solidFill>
            <a:schemeClr val="accent1">
              <a:lumMod val="40000"/>
              <a:lumOff val="60000"/>
            </a:schemeClr>
          </a:solidFill>
        </p:spPr>
        <p:txBody>
          <a:bodyPr wrap="square">
            <a:spAutoFit/>
          </a:bodyPr>
          <a:lstStyle/>
          <a:p>
            <a:r>
              <a:rPr lang="en-US" sz="1600" dirty="0" smtClean="0"/>
              <a:t>[1] Arturo Estrella and Frederic S. Mishkin , PREDICTING U.S. RECESSIONS: FINANCIAL VARIABLES AS LEADING INDICATORS </a:t>
            </a:r>
          </a:p>
          <a:p>
            <a:r>
              <a:rPr lang="en-US" sz="1600" dirty="0" smtClean="0"/>
              <a:t> </a:t>
            </a:r>
            <a:r>
              <a:rPr lang="en-US" sz="1600" dirty="0" smtClean="0"/>
              <a:t>[</a:t>
            </a:r>
            <a:r>
              <a:rPr lang="en-US" sz="1600" dirty="0" smtClean="0"/>
              <a:t>2] Periklis Gogas ,Dionisios Chionis, Ioannis Pragkidis(March 2009), Predicting European Union recessions in the euro era- Democritus University of Thrace</a:t>
            </a:r>
          </a:p>
          <a:p>
            <a:r>
              <a:rPr lang="en-US" sz="1600" dirty="0" smtClean="0"/>
              <a:t> </a:t>
            </a:r>
            <a:r>
              <a:rPr lang="en-US" sz="1600" dirty="0" smtClean="0"/>
              <a:t>[</a:t>
            </a:r>
            <a:r>
              <a:rPr lang="en-US" sz="1600" dirty="0" smtClean="0"/>
              <a:t>3] Serena Ng,Department of Economics, Columbia University,Viewpoint: Boosting Recessions</a:t>
            </a:r>
          </a:p>
          <a:p>
            <a:r>
              <a:rPr lang="en-US" sz="1600" dirty="0" smtClean="0"/>
              <a:t> </a:t>
            </a:r>
            <a:r>
              <a:rPr lang="en-US" sz="1600" dirty="0" smtClean="0"/>
              <a:t>[</a:t>
            </a:r>
            <a:r>
              <a:rPr lang="en-US" sz="1600" dirty="0" smtClean="0"/>
              <a:t>4] Melody Y. Huang, Randall R. Rojas, Patrick D. Convery, Department of Economics,University of California, Los Angeles(May 30, 2018),News Sentiment as Leading Indicators for Recessions </a:t>
            </a:r>
          </a:p>
          <a:p>
            <a:r>
              <a:rPr lang="en-US" sz="1600" dirty="0" smtClean="0"/>
              <a:t> </a:t>
            </a:r>
            <a:r>
              <a:rPr lang="en-US" sz="1600" dirty="0" smtClean="0"/>
              <a:t>[</a:t>
            </a:r>
            <a:r>
              <a:rPr lang="en-US" sz="1600" dirty="0" smtClean="0"/>
              <a:t>5] </a:t>
            </a:r>
            <a:r>
              <a:rPr lang="en-IN" sz="1600" dirty="0" smtClean="0"/>
              <a:t>Olivier Jean Blanchard and Stanley Fischer(March 10-11, 1989),NBER Macroeconomics Annual 1989, Volume 4</a:t>
            </a:r>
            <a:endParaRPr lang="en-US" sz="1600" dirty="0" smtClean="0"/>
          </a:p>
          <a:p>
            <a:r>
              <a:rPr lang="en-US" sz="1600" dirty="0" smtClean="0"/>
              <a:t> </a:t>
            </a:r>
            <a:r>
              <a:rPr lang="en-US" sz="1600" dirty="0" smtClean="0"/>
              <a:t>[</a:t>
            </a:r>
            <a:r>
              <a:rPr lang="en-US" sz="1600" dirty="0" smtClean="0"/>
              <a:t>6] Ruslan Bikbov and Mikhail Chernov(November 11, 2008),Monetary Policy Regimes and The Term Structure of Interest Rates</a:t>
            </a:r>
          </a:p>
          <a:p>
            <a:r>
              <a:rPr lang="en-US" sz="1600" dirty="0" smtClean="0"/>
              <a:t>[7] Burak Saltoglu,M. Ege Yazgan(November 2012),The Role of Regime Shifts in the Term Structure of Interest Rates: Further Evidence from an Emerging Market</a:t>
            </a:r>
          </a:p>
          <a:p>
            <a:r>
              <a:rPr lang="en-US" sz="1600" b="1" dirty="0" smtClean="0"/>
              <a:t> </a:t>
            </a:r>
            <a:r>
              <a:rPr lang="en-US" sz="1600" dirty="0" smtClean="0"/>
              <a:t>[</a:t>
            </a:r>
            <a:r>
              <a:rPr lang="en-US" sz="1600" dirty="0" smtClean="0"/>
              <a:t>8] Jonathan H. Wright(2006-07),The Yield Curve and Predicting Recessions</a:t>
            </a:r>
          </a:p>
          <a:p>
            <a:r>
              <a:rPr lang="en-US" sz="1600" dirty="0" smtClean="0"/>
              <a:t> </a:t>
            </a:r>
            <a:r>
              <a:rPr lang="en-US" sz="1600" dirty="0" smtClean="0"/>
              <a:t>[</a:t>
            </a:r>
            <a:r>
              <a:rPr lang="en-US" sz="1600" dirty="0" smtClean="0"/>
              <a:t>9] Trevor </a:t>
            </a:r>
            <a:r>
              <a:rPr lang="en-US" sz="1600" dirty="0" smtClean="0"/>
              <a:t>Hastie, Robert </a:t>
            </a:r>
            <a:r>
              <a:rPr lang="en-US" sz="1600" dirty="0" smtClean="0"/>
              <a:t>Tibshirani,Jerome Friedman,The Elements of Statistical Learning</a:t>
            </a:r>
          </a:p>
          <a:p>
            <a:endParaRPr lang="en-US" sz="1600" dirty="0"/>
          </a:p>
        </p:txBody>
      </p:sp>
    </p:spTree>
    <p:extLst>
      <p:ext uri="{BB962C8B-B14F-4D97-AF65-F5344CB8AC3E}">
        <p14:creationId xmlns:p14="http://schemas.microsoft.com/office/powerpoint/2010/main" xmlns="" val="636847118"/>
      </p:ext>
    </p:extLst>
  </p:cSld>
  <p:clrMapOvr>
    <a:masterClrMapping/>
  </p:clrMapOvr>
  <p:transition spd="slow">
    <p:cove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7446993" y="1776401"/>
            <a:ext cx="3711482" cy="3633799"/>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xmlns="" val="41104163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9788" y="365125"/>
            <a:ext cx="8890366" cy="1325563"/>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IN" dirty="0"/>
              <a:t>Background Information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graphicFrame>
        <p:nvGraphicFramePr>
          <p:cNvPr id="12" name="Content Placeholder 11"/>
          <p:cNvGraphicFramePr>
            <a:graphicFrameLocks noGrp="1"/>
          </p:cNvGraphicFramePr>
          <p:nvPr>
            <p:ph sz="half" idx="2"/>
          </p:nvPr>
        </p:nvGraphicFramePr>
        <p:xfrm>
          <a:off x="839788" y="1899138"/>
          <a:ext cx="10496427" cy="42905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xmlns="" val="2794430881"/>
      </p:ext>
    </p:extLst>
  </p:cSld>
  <p:clrMapOvr>
    <a:masterClrMapping/>
  </p:clrMapOvr>
  <p:transition>
    <p:wedg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9788" y="365125"/>
            <a:ext cx="8890366" cy="1325563"/>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IN" dirty="0"/>
              <a:t>Background Information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pic>
        <p:nvPicPr>
          <p:cNvPr id="1026" name="Picture 2"/>
          <p:cNvPicPr>
            <a:picLocks noGrp="1" noChangeAspect="1" noChangeArrowheads="1"/>
          </p:cNvPicPr>
          <p:nvPr>
            <p:ph sz="half" idx="2"/>
          </p:nvPr>
        </p:nvPicPr>
        <p:blipFill>
          <a:blip r:embed="rId2"/>
          <a:srcRect/>
          <a:stretch>
            <a:fillRect/>
          </a:stretch>
        </p:blipFill>
        <p:spPr bwMode="auto">
          <a:xfrm>
            <a:off x="921850" y="2018634"/>
            <a:ext cx="5157787" cy="3180361"/>
          </a:xfrm>
          <a:prstGeom prst="rect">
            <a:avLst/>
          </a:prstGeom>
          <a:noFill/>
          <a:ln w="9525">
            <a:noFill/>
            <a:miter lim="800000"/>
            <a:headEnd/>
            <a:tailEnd/>
          </a:ln>
          <a:effectLst/>
        </p:spPr>
      </p:pic>
      <p:sp>
        <p:nvSpPr>
          <p:cNvPr id="6" name="Rectangle 5"/>
          <p:cNvSpPr/>
          <p:nvPr/>
        </p:nvSpPr>
        <p:spPr>
          <a:xfrm>
            <a:off x="6283569" y="1967861"/>
            <a:ext cx="5486400" cy="5078313"/>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dirty="0" smtClean="0">
                <a:latin typeface="Arial Black" pitchFamily="34" charset="0"/>
              </a:rPr>
              <a:t>Even though we may be committed to sticking with our investing strategy, need to check periodically </a:t>
            </a:r>
            <a:r>
              <a:rPr lang="en-US" dirty="0" smtClean="0">
                <a:latin typeface="Arial Black" pitchFamily="34" charset="0"/>
              </a:rPr>
              <a:t>.</a:t>
            </a:r>
          </a:p>
          <a:p>
            <a:endParaRPr lang="en-US" dirty="0" smtClean="0">
              <a:latin typeface="Arial Black" pitchFamily="34" charset="0"/>
            </a:endParaRPr>
          </a:p>
          <a:p>
            <a:r>
              <a:rPr lang="en-US" dirty="0" smtClean="0">
                <a:latin typeface="Arial Black" pitchFamily="34" charset="0"/>
              </a:rPr>
              <a:t>In-depth review of our Asset portfolios on a quarterly </a:t>
            </a:r>
            <a:r>
              <a:rPr lang="en-US" dirty="0" smtClean="0">
                <a:latin typeface="Arial Black" pitchFamily="34" charset="0"/>
              </a:rPr>
              <a:t>basis. most </a:t>
            </a:r>
            <a:r>
              <a:rPr lang="en-US" dirty="0" smtClean="0">
                <a:latin typeface="Arial Black" pitchFamily="34" charset="0"/>
              </a:rPr>
              <a:t>advisors recommend at least an annual check in</a:t>
            </a:r>
            <a:r>
              <a:rPr lang="en-US" dirty="0" smtClean="0">
                <a:latin typeface="Arial Black" pitchFamily="34" charset="0"/>
              </a:rPr>
              <a:t>.</a:t>
            </a:r>
          </a:p>
          <a:p>
            <a:endParaRPr lang="en-US" dirty="0" smtClean="0">
              <a:latin typeface="Arial Black" pitchFamily="34" charset="0"/>
            </a:endParaRPr>
          </a:p>
          <a:p>
            <a:r>
              <a:rPr lang="en-US" dirty="0" smtClean="0">
                <a:latin typeface="Arial Black" pitchFamily="34" charset="0"/>
              </a:rPr>
              <a:t>share market doesn't behave consistently at all times, identifying right time to invest...most beneficial</a:t>
            </a:r>
            <a:r>
              <a:rPr lang="en-US" dirty="0" smtClean="0">
                <a:latin typeface="Arial Black" pitchFamily="34" charset="0"/>
              </a:rPr>
              <a:t>.</a:t>
            </a:r>
          </a:p>
          <a:p>
            <a:endParaRPr lang="en-US" dirty="0" smtClean="0">
              <a:latin typeface="Arial Black" pitchFamily="34" charset="0"/>
            </a:endParaRPr>
          </a:p>
          <a:p>
            <a:r>
              <a:rPr lang="en-US" dirty="0" smtClean="0">
                <a:latin typeface="Arial Black" pitchFamily="34" charset="0"/>
              </a:rPr>
              <a:t>Buying the identified Assets at the lowest price level will increase the potential profits investors can earn. Moreover, selling the Assets when it is trading at the highest price is profitable.</a:t>
            </a:r>
          </a:p>
          <a:p>
            <a:endParaRPr lang="en-US" dirty="0">
              <a:latin typeface="Arial Black" pitchFamily="34" charset="0"/>
            </a:endParaRPr>
          </a:p>
        </p:txBody>
      </p:sp>
    </p:spTree>
    <p:extLst>
      <p:ext uri="{BB962C8B-B14F-4D97-AF65-F5344CB8AC3E}">
        <p14:creationId xmlns:p14="http://schemas.microsoft.com/office/powerpoint/2010/main" xmlns="" val="2794430881"/>
      </p:ext>
    </p:extLst>
  </p:cSld>
  <p:clrMapOvr>
    <a:masterClrMapping/>
  </p:clrMapOvr>
  <p:transition>
    <p:wipe dir="d"/>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6667" y="379812"/>
            <a:ext cx="6132471"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050" name="AutoShape 2" descr="data:image/png;base64,iVBORw0KGgoAAAANSUhEUgAAAOEAAADhCAMAAAAJbSJIAAAA1VBMVEX/////pQAAAAD/pwD/qQD/rADIys2eoaVnOQCbXwBxd32/eQBcY2rLgQD/rQB3fYLY2drXigD1ngCytbiNVQB4RgA+GADtmQCnaABASlPFfgDu7u+Fio+0cgDi4uPR09S5u76ZnaFQKACCTQBJIgDUhwBWLQAWAAAkAABGT1gAHi8oNkKsbQAoAADplwAAABFTW2MTJjQ2DwAAABgAFCduPwAACCApN0OMj5Nla3EOAAA3Qk1gNQAAAA98SQAuBgAfAAAAACEvMjUzCwAAEylCHABaXWHtImgFAAAG40lEQVR4nO2caXfaOhBAQbIAQ1iMWW0Ws2YhpZCGFkhKXl9f+/9/0rOTJiRpwR4ZLe6Z+7Gnh6MbjUbbyKkUgiAIgiAIgiAIgiAnxu31M55tZ7ODwSCbtW0vU+mpbtNp6HnZ8mJJCLkZ5uqjWs0MqNVGq/vxBSGf7jZrr6K6jdz0s5tb8n1ldifzNPMx3hL8U9UqmPUG+bzJ9lW3FkqmMyPDmtMMvChNH4TSQLXp1MbkbpCYznTtSzJtzX25I2rvRA1mWOYNyWdUNz4CdpvsihRg98qy2h2Sst492SuTXJHD7sWSVVvnS1u1xkH6bdJKM269Jwxm5chAtcof6X+5cJgRT++5I3caOrqX22IpZvftYdU60SxWO6QbNzzfOc7HM40WPZWPu/Qp4vM1tOSQtWqxZzrEYif2e3RM565c1W6PzO6PrVri4HejBqOxR65LYvx8jOqHjWrBjJgIfYHtlmoFPdI8dYp5R+maqMypNqkKGoJ72ISoW6p6EgT9wTgnqnaPfSmC/rShSrFH5lIEHxWVBCqxBCeZPYZFFMz9y2uh08Q7ReejdMH8StxE/weY2ZYs6G2lhegTpancdbhLmpKyzB652aZ9LbkL/YRqfZIoaDekDsInWL0jz5A05Qv6yJsy8qb0GA0wupeSBHtEiaAfp1tJq7d2QXoefYI6d1IE+1uJi5m3MDkzxp2jqAv9TuyeSRCsqOtCX1FGOl2oGoUBxigrXNBVlUgfodZMuOE6zlxIf8H/C0x8mJIqr53B6LzY9XGsNPcdo/gwzQz58gxlVu2BzM7KnU55c0dI3TG4YoEWF4INz7jyDGWF8+Xg1blncNff4utHItiQ8DSKWdvL36Zqd0PmHN3IPog9IPbuOYKU1b7+scaiT4pwRWMn9rJm04VHljE+NHRcYsFLNq7F7hI5Mil9ONykCjzo6URoqqk8gIOUjY/9zdc78A82P4s0zNagA4eZx//k8KAwhCbTRRE4bug8pD0d8BJJ7KoGPGxKN97xX6zcQMOUXQicLnrnwObQYuhCmUCzKfshcBfs1YEhxRqhxYZfoBdYbCrwsKbTghnS+bfQ3zyDDm02FViiuZjAWhNlI5CHLnSFGn4FpvYoaa8MNxQYpQSWaKj1Jfw3wRMQa4jLpb3vMEPDjFBDCY2LNNuKmw8zOViiYY3wvA6egPzQFyaYsmuwCksaoS1lYHpOp6sC77vX945VZWEPDPaCVvjFtAteJdGJwOuZzDo4YflnOmoVopjSVvhO7gzchUZL+G2327fX+fZXcj7dmUdNjXrobjwDPz83cp5ow2d800G+/YlshwdMwxMNTzWAhAPT35oZmF5+I2RYNwuTpvFiGp70vhXA5zQyDr0P4fa9QfnylpBx3exOmrQUmkpnJvxYK9IcKxi3EpheEXLz7/H/eDfiKHdgSqtN3+JWjq8fZzyC1FJcMhwd97PJU7DCVhqUtkeiQgpc9x9V0Wf6p8LjrNw0ahKLhuLQ4S4uTkgXLoacd6RslIgudK94kugjzUR0YY90eQVL4yQk0gx/dbhRULdgi84gxhubqopqdij572nuOgz2IQEx2s7xl1OVdspfsYXi3tb4K4tZ90p1+0Pxkyh/DxoT/SeKPpnwC9K5RpumA3hcpSXPglVlr9cik43zzM0X1P6LIOst/ywRCHqqBcLIN2JUI/qC2k+EG85qv8T04IKnUuwZY54AwVUcQUv/LLqI806RFRW+447IJk6Ilq71306sG3EER/ofjnrgeqA91JiKLniOT5yXprS6TcCx038O91rUT6Laz/OpVKfOnUZLXf2TaHByzxuilNWX2idRnytoLdAzbH6h/4mFjz3li1FKR/ov1B7hfA3NLFJW3fRoDOpccz0z9V+I/oLrBRhN/9B/lv+FzXM0ajQ1/F7iIZbw1zDBLK/9ecwL8JJDfwg6+h8Z7oFWhAeCBf23Sq/geArjJEowM4YGqZovQfGThz7io80kjcEUx+shmqAsGtCHBmkpl4Dd7mvAb2sc/Q9k3nI7h3WhkbBBmHKBL0+MViK2g6/wVsB3GUnrQvAwFPuyVwRt2KqbWrI+cHUygLOh+E9dnBwCO6ChTl51i4H0gHcVtJuQg5kXoE/cRH8H4vTYO5ihDk8oYASP+CAwU/zXrU5LdjUpgsgl4A7mDd7PMxg/k7VzQhAEQRAEQRAEQaJRyYBR3WQg+UYOxkr/V1tvyTslA0QpcYbgL7ChoW6gIRrqDxqiof6gIRrqDxqiof6gIRrqDxqiof6gIRrqDxqiof6gIRrqDxqiof6gIRrqDxqiof6g4V9g6LC/vWJoZcJoJc0wkwWjuskIgiAIgiAIgiAIgiAIgiB/Of8DXrSYwStNAyEAAAAASUVORK5CYII="/>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dirty="0"/>
          </a:p>
        </p:txBody>
      </p:sp>
      <p:pic>
        <p:nvPicPr>
          <p:cNvPr id="2053" name="Picture 5"/>
          <p:cNvPicPr>
            <a:picLocks noChangeAspect="1" noChangeArrowheads="1"/>
          </p:cNvPicPr>
          <p:nvPr/>
        </p:nvPicPr>
        <p:blipFill>
          <a:blip r:embed="rId2"/>
          <a:srcRect/>
          <a:stretch>
            <a:fillRect/>
          </a:stretch>
        </p:blipFill>
        <p:spPr bwMode="auto">
          <a:xfrm>
            <a:off x="667482" y="3918438"/>
            <a:ext cx="2228850" cy="2209800"/>
          </a:xfrm>
          <a:prstGeom prst="rect">
            <a:avLst/>
          </a:prstGeom>
          <a:noFill/>
          <a:ln w="9525">
            <a:noFill/>
            <a:miter lim="800000"/>
            <a:headEnd/>
            <a:tailEnd/>
          </a:ln>
          <a:effectLst/>
        </p:spPr>
      </p:pic>
      <p:sp>
        <p:nvSpPr>
          <p:cNvPr id="9" name="Rectangle 8"/>
          <p:cNvSpPr/>
          <p:nvPr/>
        </p:nvSpPr>
        <p:spPr>
          <a:xfrm>
            <a:off x="3294184" y="1594338"/>
            <a:ext cx="8264769" cy="4524315"/>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pPr>
              <a:buFont typeface="Arial" pitchFamily="34" charset="0"/>
              <a:buChar char="•"/>
            </a:pPr>
            <a:r>
              <a:rPr lang="en-IN" b="1" dirty="0" smtClean="0">
                <a:solidFill>
                  <a:schemeClr val="tx1">
                    <a:lumMod val="75000"/>
                    <a:lumOff val="25000"/>
                  </a:schemeClr>
                </a:solidFill>
              </a:rPr>
              <a:t>whether </a:t>
            </a:r>
            <a:r>
              <a:rPr lang="en-IN" b="1" dirty="0" smtClean="0">
                <a:solidFill>
                  <a:schemeClr val="tx1">
                    <a:lumMod val="75000"/>
                    <a:lumOff val="25000"/>
                  </a:schemeClr>
                </a:solidFill>
              </a:rPr>
              <a:t>the market is bull or bear is not just the market's knee-jerk reaction to a particular event, but how it is performing over the long term</a:t>
            </a:r>
            <a:r>
              <a:rPr lang="en-IN" b="1" dirty="0" smtClean="0">
                <a:solidFill>
                  <a:schemeClr val="tx1">
                    <a:lumMod val="75000"/>
                    <a:lumOff val="25000"/>
                  </a:schemeClr>
                </a:solidFill>
              </a:rPr>
              <a:t>.</a:t>
            </a:r>
          </a:p>
          <a:p>
            <a:r>
              <a:rPr lang="en-IN" b="1" dirty="0" smtClean="0">
                <a:solidFill>
                  <a:schemeClr val="tx1">
                    <a:lumMod val="75000"/>
                    <a:lumOff val="25000"/>
                  </a:schemeClr>
                </a:solidFill>
              </a:rPr>
              <a:t> </a:t>
            </a:r>
          </a:p>
          <a:p>
            <a:pPr>
              <a:buFont typeface="Arial" pitchFamily="34" charset="0"/>
              <a:buChar char="•"/>
            </a:pPr>
            <a:r>
              <a:rPr lang="en-IN" b="1" dirty="0" smtClean="0">
                <a:solidFill>
                  <a:schemeClr val="tx1">
                    <a:lumMod val="75000"/>
                    <a:lumOff val="25000"/>
                  </a:schemeClr>
                </a:solidFill>
              </a:rPr>
              <a:t>Small </a:t>
            </a:r>
            <a:r>
              <a:rPr lang="en-IN" b="1" dirty="0" smtClean="0">
                <a:solidFill>
                  <a:schemeClr val="tx1">
                    <a:lumMod val="75000"/>
                    <a:lumOff val="25000"/>
                  </a:schemeClr>
                </a:solidFill>
              </a:rPr>
              <a:t>movements only represent a short-term trend or a market </a:t>
            </a:r>
            <a:r>
              <a:rPr lang="en-IN" b="1" dirty="0" smtClean="0">
                <a:solidFill>
                  <a:schemeClr val="tx1">
                    <a:lumMod val="75000"/>
                    <a:lumOff val="25000"/>
                  </a:schemeClr>
                </a:solidFill>
              </a:rPr>
              <a:t>correction.</a:t>
            </a:r>
          </a:p>
          <a:p>
            <a:endParaRPr lang="en-IN" b="1" dirty="0" smtClean="0">
              <a:solidFill>
                <a:schemeClr val="tx1">
                  <a:lumMod val="75000"/>
                  <a:lumOff val="25000"/>
                </a:schemeClr>
              </a:solidFill>
            </a:endParaRPr>
          </a:p>
          <a:p>
            <a:pPr>
              <a:buFont typeface="Arial" pitchFamily="34" charset="0"/>
              <a:buChar char="•"/>
            </a:pPr>
            <a:r>
              <a:rPr lang="en-IN" b="1" dirty="0" smtClean="0">
                <a:solidFill>
                  <a:schemeClr val="tx1">
                    <a:lumMod val="75000"/>
                    <a:lumOff val="25000"/>
                  </a:schemeClr>
                </a:solidFill>
              </a:rPr>
              <a:t>Whether </a:t>
            </a:r>
            <a:r>
              <a:rPr lang="en-IN" b="1" dirty="0" smtClean="0">
                <a:solidFill>
                  <a:schemeClr val="tx1">
                    <a:lumMod val="75000"/>
                    <a:lumOff val="25000"/>
                  </a:schemeClr>
                </a:solidFill>
              </a:rPr>
              <a:t>or not there is going to be a bull market or a bear market can only be determined over a longer time period.</a:t>
            </a:r>
            <a:endParaRPr lang="en-US" b="1" dirty="0" smtClean="0">
              <a:solidFill>
                <a:schemeClr val="tx1">
                  <a:lumMod val="75000"/>
                  <a:lumOff val="25000"/>
                </a:schemeClr>
              </a:solidFill>
            </a:endParaRPr>
          </a:p>
          <a:p>
            <a:endParaRPr lang="en-US" dirty="0" smtClean="0"/>
          </a:p>
          <a:p>
            <a:pPr marL="342900" indent="-342900">
              <a:buFont typeface="+mj-lt"/>
              <a:buAutoNum type="arabicPeriod"/>
            </a:pPr>
            <a:r>
              <a:rPr lang="en-US" b="1" dirty="0" smtClean="0">
                <a:solidFill>
                  <a:srgbClr val="FFFF00"/>
                </a:solidFill>
              </a:rPr>
              <a:t>Investor </a:t>
            </a:r>
            <a:r>
              <a:rPr lang="en-US" b="1" dirty="0" smtClean="0">
                <a:solidFill>
                  <a:srgbClr val="FFFF00"/>
                </a:solidFill>
              </a:rPr>
              <a:t>psychology and sentiment affect whether the market will rise or fall.</a:t>
            </a:r>
          </a:p>
          <a:p>
            <a:pPr marL="342900" indent="-342900">
              <a:buFont typeface="+mj-lt"/>
              <a:buAutoNum type="arabicPeriod"/>
            </a:pPr>
            <a:r>
              <a:rPr lang="en-US" b="1" dirty="0" smtClean="0">
                <a:solidFill>
                  <a:srgbClr val="FFFF00"/>
                </a:solidFill>
              </a:rPr>
              <a:t>stock market and the economy are strongly linked. </a:t>
            </a:r>
          </a:p>
          <a:p>
            <a:pPr marL="342900" indent="-342900">
              <a:buFont typeface="+mj-lt"/>
              <a:buAutoNum type="arabicPeriod"/>
            </a:pPr>
            <a:r>
              <a:rPr lang="en-US" b="1" dirty="0" smtClean="0">
                <a:solidFill>
                  <a:srgbClr val="FFFF00"/>
                </a:solidFill>
              </a:rPr>
              <a:t>Based on these known factors, Market </a:t>
            </a:r>
            <a:r>
              <a:rPr lang="en-US" b="1" dirty="0" smtClean="0">
                <a:solidFill>
                  <a:srgbClr val="FFFF00"/>
                </a:solidFill>
              </a:rPr>
              <a:t>analysts come up with their </a:t>
            </a:r>
            <a:r>
              <a:rPr lang="en-US" b="1" dirty="0" smtClean="0">
                <a:solidFill>
                  <a:srgbClr val="FFFF00"/>
                </a:solidFill>
              </a:rPr>
              <a:t>fundamental Analysis with some key Market ratios and Technical indicators. This has been already done earlier which roughly give an estimate of the Bullish and Bearish Regimes.</a:t>
            </a:r>
            <a:endParaRPr lang="en-US" b="1" dirty="0">
              <a:solidFill>
                <a:srgbClr val="FFFF00"/>
              </a:solidFill>
            </a:endParaRPr>
          </a:p>
        </p:txBody>
      </p:sp>
      <p:sp>
        <p:nvSpPr>
          <p:cNvPr id="2055" name="AutoShape 7" descr="Are you anxious at the start of the project — discover the secret  simplicity of the business analyst's problem statement. | by Jeffrey Daube  | Medium"/>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dirty="0"/>
          </a:p>
        </p:txBody>
      </p:sp>
      <p:pic>
        <p:nvPicPr>
          <p:cNvPr id="2056" name="Picture 8"/>
          <p:cNvPicPr>
            <a:picLocks noChangeAspect="1" noChangeArrowheads="1"/>
          </p:cNvPicPr>
          <p:nvPr/>
        </p:nvPicPr>
        <p:blipFill>
          <a:blip r:embed="rId3"/>
          <a:srcRect/>
          <a:stretch>
            <a:fillRect/>
          </a:stretch>
        </p:blipFill>
        <p:spPr bwMode="auto">
          <a:xfrm>
            <a:off x="217976" y="1565764"/>
            <a:ext cx="3057525" cy="1428750"/>
          </a:xfrm>
          <a:prstGeom prst="rect">
            <a:avLst/>
          </a:prstGeom>
          <a:noFill/>
          <a:ln w="9525">
            <a:noFill/>
            <a:miter lim="800000"/>
            <a:headEnd/>
            <a:tailEnd/>
          </a:ln>
          <a:effectLst/>
        </p:spPr>
      </p:pic>
    </p:spTree>
    <p:extLst>
      <p:ext uri="{BB962C8B-B14F-4D97-AF65-F5344CB8AC3E}">
        <p14:creationId xmlns:p14="http://schemas.microsoft.com/office/powerpoint/2010/main" xmlns="" val="1148586614"/>
      </p:ext>
    </p:extLst>
  </p:cSld>
  <p:clrMapOvr>
    <a:masterClrMapping/>
  </p:clrMapOvr>
  <p:transition spd="slow">
    <p:blinds dir="ver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6667" y="379812"/>
            <a:ext cx="6132471"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Statement of the Problem</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050" name="AutoShape 2" descr="data:image/png;base64,iVBORw0KGgoAAAANSUhEUgAAAOEAAADhCAMAAAAJbSJIAAAA1VBMVEX/////pQAAAAD/pwD/qQD/rADIys2eoaVnOQCbXwBxd32/eQBcY2rLgQD/rQB3fYLY2drXigD1ngCytbiNVQB4RgA+GADtmQCnaABASlPFfgDu7u+Fio+0cgDi4uPR09S5u76ZnaFQKACCTQBJIgDUhwBWLQAWAAAkAABGT1gAHi8oNkKsbQAoAADplwAAABFTW2MTJjQ2DwAAABgAFCduPwAACCApN0OMj5Nla3EOAAA3Qk1gNQAAAA98SQAuBgAfAAAAACEvMjUzCwAAEylCHABaXWHtImgFAAAG40lEQVR4nO2caXfaOhBAQbIAQ1iMWW0Ws2YhpZCGFkhKXl9f+/9/0rOTJiRpwR4ZLe6Z+7Gnh6MbjUbbyKkUgiAIgiAIgiAIgiAnxu31M55tZ7ODwSCbtW0vU+mpbtNp6HnZ8mJJCLkZ5uqjWs0MqNVGq/vxBSGf7jZrr6K6jdz0s5tb8n1ldifzNPMx3hL8U9UqmPUG+bzJ9lW3FkqmMyPDmtMMvChNH4TSQLXp1MbkbpCYznTtSzJtzX25I2rvRA1mWOYNyWdUNz4CdpvsihRg98qy2h2Sst492SuTXJHD7sWSVVvnS1u1xkH6bdJKM269Jwxm5chAtcof6X+5cJgRT++5I3caOrqX22IpZvftYdU60SxWO6QbNzzfOc7HM40WPZWPu/Qp4vM1tOSQtWqxZzrEYif2e3RM565c1W6PzO6PrVri4HejBqOxR65LYvx8jOqHjWrBjJgIfYHtlmoFPdI8dYp5R+maqMypNqkKGoJ72ISoW6p6EgT9wTgnqnaPfSmC/rShSrFH5lIEHxWVBCqxBCeZPYZFFMz9y2uh08Q7ReejdMH8StxE/weY2ZYs6G2lhegTpancdbhLmpKyzB652aZ9LbkL/YRqfZIoaDekDsInWL0jz5A05Qv6yJsy8qb0GA0wupeSBHtEiaAfp1tJq7d2QXoefYI6d1IE+1uJi5m3MDkzxp2jqAv9TuyeSRCsqOtCX1FGOl2oGoUBxigrXNBVlUgfodZMuOE6zlxIf8H/C0x8mJIqr53B6LzY9XGsNPcdo/gwzQz58gxlVu2BzM7KnU55c0dI3TG4YoEWF4INz7jyDGWF8+Xg1blncNff4utHItiQ8DSKWdvL36Zqd0PmHN3IPog9IPbuOYKU1b7+scaiT4pwRWMn9rJm04VHljE+NHRcYsFLNq7F7hI5Mil9ONykCjzo6URoqqk8gIOUjY/9zdc78A82P4s0zNagA4eZx//k8KAwhCbTRRE4bug8pD0d8BJJ7KoGPGxKN97xX6zcQMOUXQicLnrnwObQYuhCmUCzKfshcBfs1YEhxRqhxYZfoBdYbCrwsKbTghnS+bfQ3zyDDm02FViiuZjAWhNlI5CHLnSFGn4FpvYoaa8MNxQYpQSWaKj1Jfw3wRMQa4jLpb3vMEPDjFBDCY2LNNuKmw8zOViiYY3wvA6egPzQFyaYsmuwCksaoS1lYHpOp6sC77vX945VZWEPDPaCVvjFtAteJdGJwOuZzDo4YflnOmoVopjSVvhO7gzchUZL+G2327fX+fZXcj7dmUdNjXrobjwDPz83cp5ow2d800G+/YlshwdMwxMNTzWAhAPT35oZmF5+I2RYNwuTpvFiGp70vhXA5zQyDr0P4fa9QfnylpBx3exOmrQUmkpnJvxYK9IcKxi3EpheEXLz7/H/eDfiKHdgSqtN3+JWjq8fZzyC1FJcMhwd97PJU7DCVhqUtkeiQgpc9x9V0Wf6p8LjrNw0ahKLhuLQ4S4uTkgXLoacd6RslIgudK94kugjzUR0YY90eQVL4yQk0gx/dbhRULdgi84gxhubqopqdij572nuOgz2IQEx2s7xl1OVdspfsYXi3tb4K4tZ90p1+0Pxkyh/DxoT/SeKPpnwC9K5RpumA3hcpSXPglVlr9cik43zzM0X1P6LIOst/ywRCHqqBcLIN2JUI/qC2k+EG85qv8T04IKnUuwZY54AwVUcQUv/LLqI806RFRW+447IJk6Ilq71306sG3EER/ofjnrgeqA91JiKLniOT5yXprS6TcCx038O91rUT6Laz/OpVKfOnUZLXf2TaHByzxuilNWX2idRnytoLdAzbH6h/4mFjz3li1FKR/ov1B7hfA3NLFJW3fRoDOpccz0z9V+I/oLrBRhN/9B/lv+FzXM0ajQ1/F7iIZbw1zDBLK/9ecwL8JJDfwg6+h8Z7oFWhAeCBf23Sq/geArjJEowM4YGqZovQfGThz7io80kjcEUx+shmqAsGtCHBmkpl4Dd7mvAb2sc/Q9k3nI7h3WhkbBBmHKBL0+MViK2g6/wVsB3GUnrQvAwFPuyVwRt2KqbWrI+cHUygLOh+E9dnBwCO6ChTl51i4H0gHcVtJuQg5kXoE/cRH8H4vTYO5ihDk8oYASP+CAwU/zXrU5LdjUpgsgl4A7mDd7PMxg/k7VzQhAEQRAEQRAEQaJRyYBR3WQg+UYOxkr/V1tvyTslA0QpcYbgL7ChoW6gIRrqDxqiof6gIRrqDxqiof6gIRrqDxqiof6gIRrqDxqiof6gIRrqDxqiof6gIRrqDxqiof6g4V9g6LC/vWJoZcJoJc0wkwWjuskIgiAIgiAIgiAIgiAIgiB/Of8DXrSYwStNAyEAAAAASUVORK5CYII="/>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dirty="0"/>
          </a:p>
        </p:txBody>
      </p:sp>
      <p:sp>
        <p:nvSpPr>
          <p:cNvPr id="9" name="Rectangle 8"/>
          <p:cNvSpPr/>
          <p:nvPr/>
        </p:nvSpPr>
        <p:spPr>
          <a:xfrm>
            <a:off x="3294184" y="1594338"/>
            <a:ext cx="8264769" cy="4801314"/>
          </a:xfrm>
          <a:prstGeom prst="rect">
            <a:avLst/>
          </a:prstGeom>
          <a:solidFill>
            <a:schemeClr val="accent1">
              <a:lumMod val="20000"/>
              <a:lumOff val="80000"/>
            </a:schemeClr>
          </a:solidFill>
        </p:spPr>
        <p:style>
          <a:lnRef idx="1">
            <a:schemeClr val="accent1"/>
          </a:lnRef>
          <a:fillRef idx="2">
            <a:schemeClr val="accent1"/>
          </a:fillRef>
          <a:effectRef idx="1">
            <a:schemeClr val="accent1"/>
          </a:effectRef>
          <a:fontRef idx="minor">
            <a:schemeClr val="dk1"/>
          </a:fontRef>
        </p:style>
        <p:txBody>
          <a:bodyPr wrap="square">
            <a:spAutoFit/>
          </a:bodyPr>
          <a:lstStyle/>
          <a:p>
            <a:pPr>
              <a:buFont typeface="Arial" pitchFamily="34" charset="0"/>
              <a:buChar char="•"/>
            </a:pPr>
            <a:r>
              <a:rPr lang="en-US" dirty="0" smtClean="0">
                <a:solidFill>
                  <a:schemeClr val="tx1">
                    <a:lumMod val="75000"/>
                    <a:lumOff val="25000"/>
                  </a:schemeClr>
                </a:solidFill>
              </a:rPr>
              <a:t>Requirement comes for us to be able to estimate and benchmark our </a:t>
            </a:r>
            <a:endParaRPr lang="en-US" dirty="0" smtClean="0">
              <a:solidFill>
                <a:schemeClr val="tx1">
                  <a:lumMod val="75000"/>
                  <a:lumOff val="25000"/>
                </a:schemeClr>
              </a:solidFill>
            </a:endParaRPr>
          </a:p>
          <a:p>
            <a:pPr>
              <a:buFont typeface="Arial" pitchFamily="34" charset="0"/>
              <a:buChar char="•"/>
            </a:pPr>
            <a:endParaRPr lang="en-US" dirty="0" smtClean="0">
              <a:solidFill>
                <a:schemeClr val="tx1">
                  <a:lumMod val="75000"/>
                  <a:lumOff val="25000"/>
                </a:schemeClr>
              </a:solidFill>
            </a:endParaRPr>
          </a:p>
          <a:p>
            <a:r>
              <a:rPr lang="en-US" dirty="0" smtClean="0">
                <a:solidFill>
                  <a:schemeClr val="tx1">
                    <a:lumMod val="75000"/>
                    <a:lumOff val="25000"/>
                  </a:schemeClr>
                </a:solidFill>
              </a:rPr>
              <a:t>accuracies </a:t>
            </a:r>
            <a:r>
              <a:rPr lang="en-US" dirty="0" smtClean="0">
                <a:solidFill>
                  <a:schemeClr val="tx1">
                    <a:lumMod val="75000"/>
                    <a:lumOff val="25000"/>
                  </a:schemeClr>
                </a:solidFill>
              </a:rPr>
              <a:t>in able to predict Bullish and Bearish regimes by using the </a:t>
            </a:r>
            <a:endParaRPr lang="en-US" dirty="0" smtClean="0">
              <a:solidFill>
                <a:schemeClr val="tx1">
                  <a:lumMod val="75000"/>
                  <a:lumOff val="25000"/>
                </a:schemeClr>
              </a:solidFill>
            </a:endParaRPr>
          </a:p>
          <a:p>
            <a:endParaRPr lang="en-US" dirty="0" smtClean="0">
              <a:solidFill>
                <a:schemeClr val="tx1">
                  <a:lumMod val="75000"/>
                  <a:lumOff val="25000"/>
                </a:schemeClr>
              </a:solidFill>
            </a:endParaRPr>
          </a:p>
          <a:p>
            <a:r>
              <a:rPr lang="en-US" dirty="0" smtClean="0">
                <a:solidFill>
                  <a:schemeClr val="tx1">
                    <a:lumMod val="75000"/>
                    <a:lumOff val="25000"/>
                  </a:schemeClr>
                </a:solidFill>
              </a:rPr>
              <a:t>Asset </a:t>
            </a:r>
            <a:r>
              <a:rPr lang="en-US" dirty="0" smtClean="0">
                <a:solidFill>
                  <a:schemeClr val="tx1">
                    <a:lumMod val="75000"/>
                    <a:lumOff val="25000"/>
                  </a:schemeClr>
                </a:solidFill>
              </a:rPr>
              <a:t>class returns as Independent variables and able to predict Regimes </a:t>
            </a:r>
            <a:endParaRPr lang="en-US" dirty="0" smtClean="0">
              <a:solidFill>
                <a:schemeClr val="tx1">
                  <a:lumMod val="75000"/>
                  <a:lumOff val="25000"/>
                </a:schemeClr>
              </a:solidFill>
            </a:endParaRPr>
          </a:p>
          <a:p>
            <a:endParaRPr lang="en-US" dirty="0" smtClean="0">
              <a:solidFill>
                <a:schemeClr val="tx1">
                  <a:lumMod val="75000"/>
                  <a:lumOff val="25000"/>
                </a:schemeClr>
              </a:solidFill>
            </a:endParaRPr>
          </a:p>
          <a:p>
            <a:r>
              <a:rPr lang="en-US" dirty="0" smtClean="0">
                <a:solidFill>
                  <a:schemeClr val="tx1">
                    <a:lumMod val="75000"/>
                    <a:lumOff val="25000"/>
                  </a:schemeClr>
                </a:solidFill>
              </a:rPr>
              <a:t>period </a:t>
            </a:r>
            <a:r>
              <a:rPr lang="en-US" dirty="0" smtClean="0">
                <a:solidFill>
                  <a:schemeClr val="tx1">
                    <a:lumMod val="75000"/>
                    <a:lumOff val="25000"/>
                  </a:schemeClr>
                </a:solidFill>
              </a:rPr>
              <a:t>(Bullish or Bearish) to identify Recession periods spot on</a:t>
            </a:r>
            <a:r>
              <a:rPr lang="en-US" dirty="0" smtClean="0">
                <a:solidFill>
                  <a:schemeClr val="tx1">
                    <a:lumMod val="75000"/>
                    <a:lumOff val="25000"/>
                  </a:schemeClr>
                </a:solidFill>
              </a:rPr>
              <a:t>.</a:t>
            </a:r>
          </a:p>
          <a:p>
            <a:endParaRPr lang="en-US" dirty="0" smtClean="0">
              <a:solidFill>
                <a:schemeClr val="tx1">
                  <a:lumMod val="75000"/>
                  <a:lumOff val="25000"/>
                </a:schemeClr>
              </a:solidFill>
            </a:endParaRPr>
          </a:p>
          <a:p>
            <a:pPr>
              <a:buFont typeface="Arial" pitchFamily="34" charset="0"/>
              <a:buChar char="•"/>
            </a:pPr>
            <a:endParaRPr lang="en-US" dirty="0" smtClean="0">
              <a:solidFill>
                <a:schemeClr val="tx1">
                  <a:lumMod val="75000"/>
                  <a:lumOff val="25000"/>
                </a:schemeClr>
              </a:solidFill>
            </a:endParaRPr>
          </a:p>
          <a:p>
            <a:endParaRPr lang="en-US" dirty="0" smtClean="0">
              <a:solidFill>
                <a:schemeClr val="tx1">
                  <a:lumMod val="75000"/>
                  <a:lumOff val="25000"/>
                </a:schemeClr>
              </a:solidFill>
            </a:endParaRPr>
          </a:p>
          <a:p>
            <a:pPr>
              <a:buFont typeface="Arial" pitchFamily="34" charset="0"/>
              <a:buChar char="•"/>
            </a:pPr>
            <a:r>
              <a:rPr lang="en-US" dirty="0" smtClean="0">
                <a:solidFill>
                  <a:schemeClr val="tx1">
                    <a:lumMod val="75000"/>
                    <a:lumOff val="25000"/>
                  </a:schemeClr>
                </a:solidFill>
              </a:rPr>
              <a:t>My </a:t>
            </a:r>
            <a:r>
              <a:rPr lang="en-US" dirty="0" smtClean="0">
                <a:solidFill>
                  <a:schemeClr val="tx1">
                    <a:lumMod val="75000"/>
                    <a:lumOff val="25000"/>
                  </a:schemeClr>
                </a:solidFill>
              </a:rPr>
              <a:t>major milestone targets would be trying simpler and easy to </a:t>
            </a:r>
            <a:endParaRPr lang="en-US" dirty="0" smtClean="0">
              <a:solidFill>
                <a:schemeClr val="tx1">
                  <a:lumMod val="75000"/>
                  <a:lumOff val="25000"/>
                </a:schemeClr>
              </a:solidFill>
            </a:endParaRPr>
          </a:p>
          <a:p>
            <a:pPr>
              <a:buFont typeface="Arial" pitchFamily="34" charset="0"/>
              <a:buChar char="•"/>
            </a:pPr>
            <a:endParaRPr lang="en-US" dirty="0" smtClean="0">
              <a:solidFill>
                <a:schemeClr val="tx1">
                  <a:lumMod val="75000"/>
                  <a:lumOff val="25000"/>
                </a:schemeClr>
              </a:solidFill>
            </a:endParaRPr>
          </a:p>
          <a:p>
            <a:r>
              <a:rPr lang="en-US" dirty="0" smtClean="0">
                <a:solidFill>
                  <a:schemeClr val="tx1">
                    <a:lumMod val="75000"/>
                    <a:lumOff val="25000"/>
                  </a:schemeClr>
                </a:solidFill>
              </a:rPr>
              <a:t>understand </a:t>
            </a:r>
            <a:r>
              <a:rPr lang="en-US" dirty="0" smtClean="0">
                <a:solidFill>
                  <a:schemeClr val="tx1">
                    <a:lumMod val="75000"/>
                    <a:lumOff val="25000"/>
                  </a:schemeClr>
                </a:solidFill>
              </a:rPr>
              <a:t>solutions which can get most effortlessly applied by any </a:t>
            </a:r>
            <a:endParaRPr lang="en-US" dirty="0" smtClean="0">
              <a:solidFill>
                <a:schemeClr val="tx1">
                  <a:lumMod val="75000"/>
                  <a:lumOff val="25000"/>
                </a:schemeClr>
              </a:solidFill>
            </a:endParaRPr>
          </a:p>
          <a:p>
            <a:pPr>
              <a:buFont typeface="Arial" pitchFamily="34" charset="0"/>
              <a:buChar char="•"/>
            </a:pPr>
            <a:endParaRPr lang="en-US" dirty="0" smtClean="0">
              <a:solidFill>
                <a:schemeClr val="tx1">
                  <a:lumMod val="75000"/>
                  <a:lumOff val="25000"/>
                </a:schemeClr>
              </a:solidFill>
            </a:endParaRPr>
          </a:p>
          <a:p>
            <a:r>
              <a:rPr lang="en-US" dirty="0" smtClean="0">
                <a:solidFill>
                  <a:schemeClr val="tx1">
                    <a:lumMod val="75000"/>
                    <a:lumOff val="25000"/>
                  </a:schemeClr>
                </a:solidFill>
              </a:rPr>
              <a:t>non-professional </a:t>
            </a:r>
            <a:r>
              <a:rPr lang="en-US" dirty="0" smtClean="0">
                <a:solidFill>
                  <a:schemeClr val="tx1">
                    <a:lumMod val="75000"/>
                    <a:lumOff val="25000"/>
                  </a:schemeClr>
                </a:solidFill>
              </a:rPr>
              <a:t>investor and which still helps them to optimize their </a:t>
            </a:r>
            <a:endParaRPr lang="en-US" dirty="0" smtClean="0">
              <a:solidFill>
                <a:schemeClr val="tx1">
                  <a:lumMod val="75000"/>
                  <a:lumOff val="25000"/>
                </a:schemeClr>
              </a:solidFill>
            </a:endParaRPr>
          </a:p>
          <a:p>
            <a:pPr>
              <a:buFont typeface="Arial" pitchFamily="34" charset="0"/>
              <a:buChar char="•"/>
            </a:pPr>
            <a:endParaRPr lang="en-US" dirty="0" smtClean="0">
              <a:solidFill>
                <a:schemeClr val="tx1">
                  <a:lumMod val="75000"/>
                  <a:lumOff val="25000"/>
                </a:schemeClr>
              </a:solidFill>
            </a:endParaRPr>
          </a:p>
          <a:p>
            <a:r>
              <a:rPr lang="en-US" dirty="0" smtClean="0">
                <a:solidFill>
                  <a:schemeClr val="tx1">
                    <a:lumMod val="75000"/>
                    <a:lumOff val="25000"/>
                  </a:schemeClr>
                </a:solidFill>
              </a:rPr>
              <a:t>portfolios </a:t>
            </a:r>
            <a:r>
              <a:rPr lang="en-US" dirty="0" smtClean="0">
                <a:solidFill>
                  <a:schemeClr val="tx1">
                    <a:lumMod val="75000"/>
                    <a:lumOff val="25000"/>
                  </a:schemeClr>
                </a:solidFill>
              </a:rPr>
              <a:t>decisions based on Bullish and Bearish Regimes.</a:t>
            </a:r>
            <a:endParaRPr lang="en-US" dirty="0">
              <a:solidFill>
                <a:schemeClr val="tx1">
                  <a:lumMod val="75000"/>
                  <a:lumOff val="25000"/>
                </a:schemeClr>
              </a:solidFill>
            </a:endParaRPr>
          </a:p>
        </p:txBody>
      </p:sp>
      <p:sp>
        <p:nvSpPr>
          <p:cNvPr id="2055" name="AutoShape 7" descr="Are you anxious at the start of the project — discover the secret  simplicity of the business analyst's problem statement. | by Jeffrey Daube  | Medium"/>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dirty="0"/>
          </a:p>
        </p:txBody>
      </p:sp>
      <p:pic>
        <p:nvPicPr>
          <p:cNvPr id="38915" name="Picture 3"/>
          <p:cNvPicPr>
            <a:picLocks noChangeAspect="1" noChangeArrowheads="1"/>
          </p:cNvPicPr>
          <p:nvPr/>
        </p:nvPicPr>
        <p:blipFill>
          <a:blip r:embed="rId2"/>
          <a:srcRect/>
          <a:stretch>
            <a:fillRect/>
          </a:stretch>
        </p:blipFill>
        <p:spPr bwMode="auto">
          <a:xfrm>
            <a:off x="356821" y="1532426"/>
            <a:ext cx="2686050" cy="4774589"/>
          </a:xfrm>
          <a:prstGeom prst="rect">
            <a:avLst/>
          </a:prstGeom>
          <a:noFill/>
          <a:ln w="9525">
            <a:noFill/>
            <a:miter lim="800000"/>
            <a:headEnd/>
            <a:tailEnd/>
          </a:ln>
          <a:effectLst/>
        </p:spPr>
      </p:pic>
    </p:spTree>
    <p:extLst>
      <p:ext uri="{BB962C8B-B14F-4D97-AF65-F5344CB8AC3E}">
        <p14:creationId xmlns:p14="http://schemas.microsoft.com/office/powerpoint/2010/main" xmlns="" val="1148586614"/>
      </p:ext>
    </p:extLst>
  </p:cSld>
  <p:clrMapOvr>
    <a:masterClrMapping/>
  </p:clrMapOvr>
  <p:transition spd="slow">
    <p:checke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6667" y="379812"/>
            <a:ext cx="6976533"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US" b="1" dirty="0" smtClean="0"/>
              <a:t/>
            </a:r>
            <a:br>
              <a:rPr lang="en-US" b="1" dirty="0" smtClean="0"/>
            </a:br>
            <a:r>
              <a:rPr lang="en-IN" dirty="0"/>
              <a:t>Proposed Solution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5" name="TextBox 4"/>
          <p:cNvSpPr txBox="1"/>
          <p:nvPr/>
        </p:nvSpPr>
        <p:spPr>
          <a:xfrm>
            <a:off x="4783015" y="1391540"/>
            <a:ext cx="7022123" cy="4739759"/>
          </a:xfrm>
          <a:prstGeom prst="rect">
            <a:avLst/>
          </a:prstGeom>
          <a:solidFill>
            <a:schemeClr val="accent1">
              <a:lumMod val="20000"/>
              <a:lumOff val="80000"/>
            </a:schemeClr>
          </a:solidFill>
        </p:spPr>
        <p:txBody>
          <a:bodyPr wrap="square" lIns="108000" rIns="108000" rtlCol="0">
            <a:spAutoFit/>
          </a:bodyPr>
          <a:lstStyle/>
          <a:p>
            <a:r>
              <a:rPr lang="en-US" sz="1600" dirty="0" smtClean="0">
                <a:latin typeface="Comic Sans MS" pitchFamily="66" charset="0"/>
              </a:rPr>
              <a:t>We will employ different </a:t>
            </a:r>
            <a:r>
              <a:rPr lang="en-US" sz="1600" dirty="0" smtClean="0">
                <a:latin typeface="Comic Sans MS" pitchFamily="66" charset="0"/>
              </a:rPr>
              <a:t>Modeling </a:t>
            </a:r>
            <a:r>
              <a:rPr lang="en-US" sz="1600" dirty="0" smtClean="0">
                <a:latin typeface="Comic Sans MS" pitchFamily="66" charset="0"/>
              </a:rPr>
              <a:t>algorithms on the transformed data which mainly comprises of Returns values for different Asset classes. </a:t>
            </a:r>
            <a:endParaRPr lang="en-US" sz="1600" dirty="0" smtClean="0">
              <a:latin typeface="Comic Sans MS" pitchFamily="66" charset="0"/>
            </a:endParaRPr>
          </a:p>
          <a:p>
            <a:endParaRPr lang="en-US" sz="1600" dirty="0" smtClean="0">
              <a:latin typeface="Comic Sans MS" pitchFamily="66" charset="0"/>
            </a:endParaRPr>
          </a:p>
          <a:p>
            <a:endParaRPr lang="en-US" sz="1600" dirty="0" smtClean="0">
              <a:latin typeface="Comic Sans MS" pitchFamily="66" charset="0"/>
            </a:endParaRPr>
          </a:p>
          <a:p>
            <a:r>
              <a:rPr lang="en-US" sz="1600" dirty="0" smtClean="0">
                <a:latin typeface="Comic Sans MS" pitchFamily="66" charset="0"/>
              </a:rPr>
              <a:t>We </a:t>
            </a:r>
            <a:r>
              <a:rPr lang="en-US" sz="1600" dirty="0" smtClean="0">
                <a:latin typeface="Comic Sans MS" pitchFamily="66" charset="0"/>
              </a:rPr>
              <a:t>will be using Regime as Target or Dependent Variable to predict bullish or bearish </a:t>
            </a:r>
            <a:r>
              <a:rPr lang="en-US" sz="1600" dirty="0" smtClean="0">
                <a:latin typeface="Comic Sans MS" pitchFamily="66" charset="0"/>
              </a:rPr>
              <a:t>Regimes</a:t>
            </a:r>
            <a:r>
              <a:rPr lang="en-US" sz="1600" dirty="0" smtClean="0">
                <a:latin typeface="Comic Sans MS" pitchFamily="66" charset="0"/>
              </a:rPr>
              <a:t> </a:t>
            </a:r>
            <a:r>
              <a:rPr lang="en-US" sz="1600" dirty="0" smtClean="0">
                <a:latin typeface="Comic Sans MS" pitchFamily="66" charset="0"/>
              </a:rPr>
              <a:t>AND TO IDENTIFY ZONES OF RECESSION.</a:t>
            </a:r>
          </a:p>
          <a:p>
            <a:endParaRPr lang="en-US" sz="1600" dirty="0" smtClean="0">
              <a:latin typeface="Comic Sans MS" pitchFamily="66" charset="0"/>
            </a:endParaRPr>
          </a:p>
          <a:p>
            <a:endParaRPr lang="en-IN" sz="1600" dirty="0" smtClean="0">
              <a:latin typeface="Comic Sans MS" pitchFamily="66" charset="0"/>
            </a:endParaRPr>
          </a:p>
          <a:p>
            <a:r>
              <a:rPr lang="en-IN" sz="1600" dirty="0" smtClean="0">
                <a:latin typeface="Comic Sans MS" pitchFamily="66" charset="0"/>
              </a:rPr>
              <a:t>Assumptions </a:t>
            </a:r>
            <a:r>
              <a:rPr lang="en-IN" sz="1600" dirty="0" smtClean="0">
                <a:latin typeface="Comic Sans MS" pitchFamily="66" charset="0"/>
              </a:rPr>
              <a:t>of Time series Model are that Data should be stationary.</a:t>
            </a:r>
            <a:endParaRPr lang="en-IN" sz="1600" dirty="0" smtClean="0">
              <a:latin typeface="Comic Sans MS" pitchFamily="66" charset="0"/>
            </a:endParaRPr>
          </a:p>
          <a:p>
            <a:endParaRPr lang="en-IN" sz="1600" dirty="0" smtClean="0">
              <a:latin typeface="Comic Sans MS" pitchFamily="66" charset="0"/>
            </a:endParaRPr>
          </a:p>
          <a:p>
            <a:r>
              <a:rPr lang="en-IN" sz="1600" dirty="0" smtClean="0">
                <a:latin typeface="Comic Sans MS" pitchFamily="66" charset="0"/>
              </a:rPr>
              <a:t>We </a:t>
            </a:r>
            <a:r>
              <a:rPr lang="en-IN" sz="1600" dirty="0" smtClean="0">
                <a:latin typeface="Comic Sans MS" pitchFamily="66" charset="0"/>
              </a:rPr>
              <a:t>will convert the features into stationary form by applying the necessary transformations namely Differencing and Log </a:t>
            </a:r>
            <a:r>
              <a:rPr lang="en-IN" sz="1600" dirty="0" smtClean="0">
                <a:latin typeface="Comic Sans MS" pitchFamily="66" charset="0"/>
              </a:rPr>
              <a:t>transformation.</a:t>
            </a:r>
          </a:p>
          <a:p>
            <a:endParaRPr lang="en-IN" sz="1600" dirty="0" smtClean="0">
              <a:latin typeface="Comic Sans MS" pitchFamily="66" charset="0"/>
            </a:endParaRPr>
          </a:p>
          <a:p>
            <a:r>
              <a:rPr lang="en-IN" sz="1600" dirty="0" smtClean="0">
                <a:latin typeface="Comic Sans MS" pitchFamily="66" charset="0"/>
              </a:rPr>
              <a:t>The Idea is to convert non </a:t>
            </a:r>
            <a:r>
              <a:rPr lang="en-IN" sz="1600" dirty="0" smtClean="0">
                <a:latin typeface="Comic Sans MS" pitchFamily="66" charset="0"/>
              </a:rPr>
              <a:t>stationary data to stationary data to do better forecasting.</a:t>
            </a:r>
            <a:endParaRPr lang="en-US" sz="1600" dirty="0">
              <a:latin typeface="Comic Sans MS" pitchFamily="66" charset="0"/>
            </a:endParaRPr>
          </a:p>
          <a:p>
            <a:pPr marL="285750" indent="-285750">
              <a:lnSpc>
                <a:spcPct val="150000"/>
              </a:lnSpc>
            </a:pPr>
            <a:endParaRPr lang="en-US" sz="2000" dirty="0"/>
          </a:p>
        </p:txBody>
      </p:sp>
      <p:pic>
        <p:nvPicPr>
          <p:cNvPr id="14337" name="Picture 1"/>
          <p:cNvPicPr>
            <a:picLocks noChangeAspect="1" noChangeArrowheads="1"/>
          </p:cNvPicPr>
          <p:nvPr/>
        </p:nvPicPr>
        <p:blipFill>
          <a:blip r:embed="rId2"/>
          <a:srcRect/>
          <a:stretch>
            <a:fillRect/>
          </a:stretch>
        </p:blipFill>
        <p:spPr bwMode="auto">
          <a:xfrm>
            <a:off x="457201" y="1488831"/>
            <a:ext cx="3434862" cy="4677507"/>
          </a:xfrm>
          <a:prstGeom prst="rect">
            <a:avLst/>
          </a:prstGeom>
          <a:ln w="228600" cap="sq" cmpd="thickThin">
            <a:solidFill>
              <a:srgbClr val="000000"/>
            </a:solidFill>
            <a:prstDash val="solid"/>
            <a:miter lim="800000"/>
          </a:ln>
          <a:effectLst>
            <a:innerShdw blurRad="76200">
              <a:srgbClr val="000000"/>
            </a:innerShdw>
          </a:effectLst>
        </p:spPr>
        <p:style>
          <a:lnRef idx="1">
            <a:schemeClr val="dk1"/>
          </a:lnRef>
          <a:fillRef idx="2">
            <a:schemeClr val="dk1"/>
          </a:fillRef>
          <a:effectRef idx="1">
            <a:schemeClr val="dk1"/>
          </a:effectRef>
          <a:fontRef idx="minor">
            <a:schemeClr val="dk1"/>
          </a:fontRef>
        </p:style>
      </p:pic>
    </p:spTree>
    <p:extLst>
      <p:ext uri="{BB962C8B-B14F-4D97-AF65-F5344CB8AC3E}">
        <p14:creationId xmlns:p14="http://schemas.microsoft.com/office/powerpoint/2010/main" xmlns="" val="547468638"/>
      </p:ext>
    </p:extLst>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6667" y="379812"/>
            <a:ext cx="6976533"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US" b="1" dirty="0" smtClean="0"/>
              <a:t/>
            </a:r>
            <a:br>
              <a:rPr lang="en-US" b="1" dirty="0" smtClean="0"/>
            </a:br>
            <a:r>
              <a:rPr lang="en-IN" dirty="0"/>
              <a:t>Proposed Solution</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graphicFrame>
        <p:nvGraphicFramePr>
          <p:cNvPr id="6" name="Diagram 5"/>
          <p:cNvGraphicFramePr/>
          <p:nvPr/>
        </p:nvGraphicFramePr>
        <p:xfrm>
          <a:off x="363416" y="1488830"/>
          <a:ext cx="11301046" cy="48768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xmlns="" val="547468638"/>
      </p:ext>
    </p:extLst>
  </p:cSld>
  <p:clrMapOvr>
    <a:masterClrMapping/>
  </p:clrMapOvr>
  <p:transition>
    <p:wipe dir="d"/>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6667" y="379812"/>
            <a:ext cx="7058595" cy="670055"/>
          </a:xfrm>
        </p:spPr>
        <p:style>
          <a:lnRef idx="1">
            <a:schemeClr val="accent4"/>
          </a:lnRef>
          <a:fillRef idx="3">
            <a:schemeClr val="accent4"/>
          </a:fillRef>
          <a:effectRef idx="2">
            <a:schemeClr val="accent4"/>
          </a:effectRef>
          <a:fontRef idx="minor">
            <a:schemeClr val="lt1"/>
          </a:fontRef>
        </p:style>
        <p:txBody>
          <a:bodyPr>
            <a:normAutofit fontScale="90000"/>
          </a:bodyPr>
          <a:lstStyle/>
          <a:p>
            <a:r>
              <a:rPr lang="en-US" b="1" dirty="0" smtClean="0"/>
              <a:t/>
            </a:r>
            <a:br>
              <a:rPr lang="en-US" b="1" dirty="0" smtClean="0"/>
            </a:br>
            <a:r>
              <a:rPr lang="en-US" b="1" dirty="0" smtClean="0"/>
              <a:t/>
            </a:r>
            <a:br>
              <a:rPr lang="en-US" b="1" dirty="0" smtClean="0"/>
            </a:br>
            <a:r>
              <a:rPr lang="en-IN" dirty="0"/>
              <a:t>Detailed Scope of Work:</a:t>
            </a: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r>
              <a:rPr lang="ko-KR" altLang="en-US" b="1" dirty="0">
                <a:solidFill>
                  <a:schemeClr val="tx1">
                    <a:lumMod val="75000"/>
                    <a:lumOff val="25000"/>
                  </a:schemeClr>
                </a:solidFill>
                <a:cs typeface="Arial" pitchFamily="34" charset="0"/>
              </a:rPr>
              <a:t/>
            </a:r>
            <a:br>
              <a:rPr lang="ko-KR" altLang="en-US" b="1" dirty="0">
                <a:solidFill>
                  <a:schemeClr val="tx1">
                    <a:lumMod val="75000"/>
                    <a:lumOff val="25000"/>
                  </a:schemeClr>
                </a:solidFill>
                <a:cs typeface="Arial" pitchFamily="34" charset="0"/>
              </a:rPr>
            </a:br>
            <a:endParaRPr lang="en-IN" dirty="0"/>
          </a:p>
        </p:txBody>
      </p:sp>
      <p:sp>
        <p:nvSpPr>
          <p:cNvPr id="2" name="Rectangle 1"/>
          <p:cNvSpPr/>
          <p:nvPr/>
        </p:nvSpPr>
        <p:spPr>
          <a:xfrm>
            <a:off x="433753" y="1250246"/>
            <a:ext cx="11289324" cy="4339650"/>
          </a:xfrm>
          <a:prstGeom prst="rect">
            <a:avLst/>
          </a:prstGeom>
          <a:solidFill>
            <a:schemeClr val="accent1">
              <a:lumMod val="40000"/>
              <a:lumOff val="60000"/>
            </a:schemeClr>
          </a:solidFill>
        </p:spPr>
        <p:txBody>
          <a:bodyPr wrap="square">
            <a:spAutoFit/>
          </a:bodyPr>
          <a:lstStyle/>
          <a:p>
            <a:r>
              <a:rPr lang="en-IN" sz="2000" dirty="0" smtClean="0"/>
              <a:t>Assumptions of Time series Model are that Data should be stationary. </a:t>
            </a:r>
            <a:endParaRPr lang="en-IN" sz="2000" dirty="0" smtClean="0"/>
          </a:p>
          <a:p>
            <a:endParaRPr lang="en-IN" sz="2000" dirty="0" smtClean="0"/>
          </a:p>
          <a:p>
            <a:r>
              <a:rPr lang="en-IN" sz="2000" dirty="0" smtClean="0"/>
              <a:t>Non </a:t>
            </a:r>
            <a:r>
              <a:rPr lang="en-IN" sz="2000" dirty="0" smtClean="0"/>
              <a:t>stationary data may show the trend. But we should convert non stationary data to stationary data to do better forecasting. </a:t>
            </a:r>
            <a:endParaRPr lang="en-IN" sz="2000" dirty="0" smtClean="0"/>
          </a:p>
          <a:p>
            <a:endParaRPr lang="en-IN" sz="2000" dirty="0" smtClean="0"/>
          </a:p>
          <a:p>
            <a:r>
              <a:rPr lang="en-IN" sz="2000" dirty="0" smtClean="0"/>
              <a:t>We </a:t>
            </a:r>
            <a:r>
              <a:rPr lang="en-IN" sz="2000" dirty="0" smtClean="0"/>
              <a:t>will convert the features into stationary form by applying the necessary transformations namely Differencing and Log transformation. Then we will Add 1, 3, 6,9,12 months lags of the features.</a:t>
            </a:r>
            <a:endParaRPr lang="en-US" sz="2000" dirty="0" smtClean="0"/>
          </a:p>
          <a:p>
            <a:r>
              <a:rPr lang="en-IN" sz="2000" dirty="0" smtClean="0"/>
              <a:t> </a:t>
            </a:r>
            <a:endParaRPr lang="en-US" sz="2000" dirty="0" smtClean="0"/>
          </a:p>
          <a:p>
            <a:r>
              <a:rPr lang="en-IN" sz="2000" dirty="0" smtClean="0"/>
              <a:t>Then we will be employing different Modelling algorithms on the transformed data</a:t>
            </a:r>
            <a:r>
              <a:rPr lang="en-IN" sz="2000" dirty="0" smtClean="0"/>
              <a:t>.</a:t>
            </a:r>
          </a:p>
          <a:p>
            <a:endParaRPr lang="en-IN" sz="2000" dirty="0" smtClean="0"/>
          </a:p>
          <a:p>
            <a:r>
              <a:rPr lang="en-IN" sz="2000" dirty="0" smtClean="0"/>
              <a:t> </a:t>
            </a:r>
            <a:r>
              <a:rPr lang="en-IN" sz="2000" dirty="0" smtClean="0"/>
              <a:t>We will be using Regime as Target or Dependent Variable to predict bullish or bearish Regimes.</a:t>
            </a:r>
            <a:endParaRPr lang="en-US" sz="2000" dirty="0" smtClean="0"/>
          </a:p>
          <a:p>
            <a:endParaRPr lang="en-US" sz="1600" dirty="0"/>
          </a:p>
        </p:txBody>
      </p:sp>
    </p:spTree>
    <p:extLst>
      <p:ext uri="{BB962C8B-B14F-4D97-AF65-F5344CB8AC3E}">
        <p14:creationId xmlns:p14="http://schemas.microsoft.com/office/powerpoint/2010/main" xmlns="" val="544254709"/>
      </p:ext>
    </p:extLst>
  </p:cSld>
  <p:clrMapOvr>
    <a:masterClrMapping/>
  </p:clrMapOvr>
  <p:transition spd="slow">
    <p:cover/>
  </p:transition>
  <p:timing>
    <p:tnLst>
      <p:par>
        <p:cTn id="1" dur="indefinite" restart="never" nodeType="tmRoot"/>
      </p:par>
    </p:tnLst>
  </p:timing>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3406</TotalTime>
  <Words>2222</Words>
  <Application>Microsoft Office PowerPoint</Application>
  <PresentationFormat>Custom</PresentationFormat>
  <Paragraphs>211</Paragraphs>
  <Slides>27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vt:i4>
      </vt:variant>
    </vt:vector>
  </HeadingPairs>
  <TitlesOfParts>
    <vt:vector size="36" baseType="lpstr">
      <vt:lpstr>Arial</vt:lpstr>
      <vt:lpstr>Roboto Slab</vt:lpstr>
      <vt:lpstr>Calibri</vt:lpstr>
      <vt:lpstr>Arial Black</vt:lpstr>
      <vt:lpstr>Comic Sans MS</vt:lpstr>
      <vt:lpstr>Roboto Slab (Body)</vt:lpstr>
      <vt:lpstr>Bahnschrift Condensed</vt:lpstr>
      <vt:lpstr>Arial Rounded MT Bold</vt:lpstr>
      <vt:lpstr>Office Theme</vt:lpstr>
      <vt:lpstr>Topic: Regime Prediction using Machine Learning in Stock Market </vt:lpstr>
      <vt:lpstr> Background Information </vt:lpstr>
      <vt:lpstr> Background Information </vt:lpstr>
      <vt:lpstr> Background Information </vt:lpstr>
      <vt:lpstr>  Statement of the Problem  </vt:lpstr>
      <vt:lpstr>  Statement of the Problem  </vt:lpstr>
      <vt:lpstr>   Proposed Solution   </vt:lpstr>
      <vt:lpstr>   Proposed Solution   </vt:lpstr>
      <vt:lpstr>  Detailed Scope of Work:  </vt:lpstr>
      <vt:lpstr>  Detailed Scope of Work:  </vt:lpstr>
      <vt:lpstr>  Detailed Scope of Work:  </vt:lpstr>
      <vt:lpstr>  Detailed Scope of Work:  </vt:lpstr>
      <vt:lpstr>  Detailed Scope of Work:  </vt:lpstr>
      <vt:lpstr>  Detailed Scope of Work:  </vt:lpstr>
      <vt:lpstr>  Detailed Scope of Work:  </vt:lpstr>
      <vt:lpstr>  Detailed Scope of Work:  </vt:lpstr>
      <vt:lpstr>  Detailed Scope of Work:  </vt:lpstr>
      <vt:lpstr>  Detailed Scope of Work:  </vt:lpstr>
      <vt:lpstr>  Detailed Scope of Work:  </vt:lpstr>
      <vt:lpstr>  Detailed Scope of Work:  </vt:lpstr>
      <vt:lpstr>  Detailed Scope of Work:  </vt:lpstr>
      <vt:lpstr>  Detailed Scope of Work:  </vt:lpstr>
      <vt:lpstr>  Detailed Scope of Work:  </vt:lpstr>
      <vt:lpstr>  Detailed Scope of Work:  </vt:lpstr>
      <vt:lpstr>  Detailed Scope of Work:  </vt:lpstr>
      <vt:lpstr>  References:  </vt:lpstr>
      <vt:lpstr>Slide 27</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csc</cp:lastModifiedBy>
  <cp:revision>478</cp:revision>
  <dcterms:created xsi:type="dcterms:W3CDTF">2020-01-23T06:03:51Z</dcterms:created>
  <dcterms:modified xsi:type="dcterms:W3CDTF">2022-03-07T15:57:38Z</dcterms:modified>
</cp:coreProperties>
</file>